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
      <p:font typeface="Gill Sans"/>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2BDCAA-A768-45DA-8A9E-D0E394D52938}">
  <a:tblStyle styleId="{FD2BDCAA-A768-45DA-8A9E-D0E394D529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GillSans-bold.fntdata"/><Relationship Id="rId27" Type="http://schemas.openxmlformats.org/officeDocument/2006/relationships/font" Target="fonts/Gill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b8f37392c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b8f37392c_0_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1b8f37392c_0_3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b8f37392c_6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11b8f37392c_6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b8f37392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b8f37392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11b8f37392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b8f37392c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b8f37392c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11b8f37392c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https://anyconnect.com/blog/facial-recognition-applications/</a:t>
            </a:r>
            <a:endParaRPr/>
          </a:p>
          <a:p>
            <a:pPr indent="0" lvl="0" marL="0" rtl="0" algn="l">
              <a:spcBef>
                <a:spcPts val="0"/>
              </a:spcBef>
              <a:spcAft>
                <a:spcPts val="0"/>
              </a:spcAft>
              <a:buNone/>
            </a:pPr>
            <a:r>
              <a:rPr lang="en-US"/>
              <a:t>https://www.itbusinessedge.com/business-intelligence/value-emotion-recognition-technology/</a:t>
            </a:r>
            <a:endParaRPr/>
          </a:p>
        </p:txBody>
      </p:sp>
      <p:sp>
        <p:nvSpPr>
          <p:cNvPr id="103" name="Google Shape;10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b8f37392c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b8f37392c_0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11b8f37392c_0_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b8f37392c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Talk about Variable Learning rate of Residue Network. </a:t>
            </a:r>
            <a:r>
              <a:rPr b="1" lang="en-US" sz="1000">
                <a:solidFill>
                  <a:srgbClr val="292929"/>
                </a:solidFill>
                <a:highlight>
                  <a:srgbClr val="FFFFFF"/>
                </a:highlight>
                <a:latin typeface="Georgia"/>
                <a:ea typeface="Georgia"/>
                <a:cs typeface="Georgia"/>
                <a:sym typeface="Georgia"/>
              </a:rPr>
              <a:t>Learning rate scheduling</a:t>
            </a:r>
            <a:r>
              <a:rPr lang="en-US" sz="1000">
                <a:solidFill>
                  <a:srgbClr val="292929"/>
                </a:solidFill>
                <a:highlight>
                  <a:srgbClr val="FFFFFF"/>
                </a:highlight>
                <a:latin typeface="Georgia"/>
                <a:ea typeface="Georgia"/>
                <a:cs typeface="Georgia"/>
                <a:sym typeface="Georgia"/>
              </a:rPr>
              <a:t>: Instead of using a fixed learning rate, we will use a learning rate scheduler, which will change the learning rate after every batch of training. There are many strategies for varying the learning rate during training, and the one we’ll use is called the </a:t>
            </a:r>
            <a:r>
              <a:rPr b="1" lang="en-US" sz="1000">
                <a:solidFill>
                  <a:srgbClr val="292929"/>
                </a:solidFill>
                <a:highlight>
                  <a:srgbClr val="FFFFFF"/>
                </a:highlight>
                <a:latin typeface="Georgia"/>
                <a:ea typeface="Georgia"/>
                <a:cs typeface="Georgia"/>
                <a:sym typeface="Georgia"/>
              </a:rPr>
              <a:t>“One Cycle Learning Rate Policy”</a:t>
            </a:r>
            <a:r>
              <a:rPr lang="en-US" sz="1000">
                <a:solidFill>
                  <a:srgbClr val="292929"/>
                </a:solidFill>
                <a:highlight>
                  <a:srgbClr val="FFFFFF"/>
                </a:highlight>
                <a:latin typeface="Georgia"/>
                <a:ea typeface="Georgia"/>
                <a:cs typeface="Georgia"/>
                <a:sym typeface="Georgia"/>
              </a:rPr>
              <a:t>, which involves starting with a low learning rate, gradually increasing it batch-by-batch to a high learning rate for about 30% of epochs, then gradually decreasing it to a very low value for the remaining epochs.</a:t>
            </a:r>
            <a:endParaRPr sz="10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a:p>
            <a:pPr indent="0" lvl="0" marL="0" rtl="0" algn="l">
              <a:lnSpc>
                <a:spcPct val="180909"/>
              </a:lnSpc>
              <a:spcBef>
                <a:spcPts val="1700"/>
              </a:spcBef>
              <a:spcAft>
                <a:spcPts val="0"/>
              </a:spcAft>
              <a:buNone/>
            </a:pPr>
            <a:r>
              <a:rPr b="1" lang="en-US" sz="1000">
                <a:solidFill>
                  <a:srgbClr val="292929"/>
                </a:solidFill>
                <a:highlight>
                  <a:srgbClr val="FFFFFF"/>
                </a:highlight>
                <a:latin typeface="Georgia"/>
                <a:ea typeface="Georgia"/>
                <a:cs typeface="Georgia"/>
                <a:sym typeface="Georgia"/>
              </a:rPr>
              <a:t>Weight decay</a:t>
            </a:r>
            <a:r>
              <a:rPr lang="en-US" sz="1000">
                <a:solidFill>
                  <a:srgbClr val="292929"/>
                </a:solidFill>
                <a:highlight>
                  <a:srgbClr val="FFFFFF"/>
                </a:highlight>
                <a:latin typeface="Georgia"/>
                <a:ea typeface="Georgia"/>
                <a:cs typeface="Georgia"/>
                <a:sym typeface="Georgia"/>
              </a:rPr>
              <a:t>: We also use weight decay, which is a regularization technique which prevents the weights from becoming too large by adding an additional term to the loss function.</a:t>
            </a:r>
            <a:endParaRPr/>
          </a:p>
        </p:txBody>
      </p:sp>
      <p:sp>
        <p:nvSpPr>
          <p:cNvPr id="127" name="Google Shape;127;g11b8f37392c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b8f37392c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b8f37392c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11b8f37392c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b8f37392c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b8f37392c_0_3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11b8f37392c_0_3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b8f37392c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b8f37392c_0_4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11b8f37392c_0_4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b8f37392c_0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b8f37392c_0_3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11b8f37392c_0_3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b8f37392c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b8f37392c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1b8f37392c_0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972600" y="1763267"/>
            <a:ext cx="10250700" cy="2219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p:txBody>
      </p:sp>
      <p:sp>
        <p:nvSpPr>
          <p:cNvPr id="19" name="Google Shape;19;p2"/>
          <p:cNvSpPr txBox="1"/>
          <p:nvPr>
            <p:ph idx="1" type="subTitle"/>
          </p:nvPr>
        </p:nvSpPr>
        <p:spPr>
          <a:xfrm>
            <a:off x="972837" y="4230533"/>
            <a:ext cx="10250700" cy="7215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 name="Google Shape;20;p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7"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1" name="Google Shape;81;p11"/>
          <p:cNvSpPr txBox="1"/>
          <p:nvPr>
            <p:ph hasCustomPrompt="1" type="title"/>
          </p:nvPr>
        </p:nvSpPr>
        <p:spPr>
          <a:xfrm>
            <a:off x="972600" y="978600"/>
            <a:ext cx="10251300" cy="16596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10700"/>
              <a:buNone/>
              <a:defRPr sz="10700">
                <a:solidFill>
                  <a:schemeClr val="lt1"/>
                </a:solidFill>
              </a:defRPr>
            </a:lvl1pPr>
            <a:lvl2pPr lvl="1" rtl="0">
              <a:spcBef>
                <a:spcPts val="0"/>
              </a:spcBef>
              <a:spcAft>
                <a:spcPts val="0"/>
              </a:spcAft>
              <a:buClr>
                <a:schemeClr val="lt1"/>
              </a:buClr>
              <a:buSzPts val="10700"/>
              <a:buNone/>
              <a:defRPr sz="10700">
                <a:solidFill>
                  <a:schemeClr val="lt1"/>
                </a:solidFill>
              </a:defRPr>
            </a:lvl2pPr>
            <a:lvl3pPr lvl="2" rtl="0">
              <a:spcBef>
                <a:spcPts val="0"/>
              </a:spcBef>
              <a:spcAft>
                <a:spcPts val="0"/>
              </a:spcAft>
              <a:buClr>
                <a:schemeClr val="lt1"/>
              </a:buClr>
              <a:buSzPts val="10700"/>
              <a:buNone/>
              <a:defRPr sz="10700">
                <a:solidFill>
                  <a:schemeClr val="lt1"/>
                </a:solidFill>
              </a:defRPr>
            </a:lvl3pPr>
            <a:lvl4pPr lvl="3" rtl="0">
              <a:spcBef>
                <a:spcPts val="0"/>
              </a:spcBef>
              <a:spcAft>
                <a:spcPts val="0"/>
              </a:spcAft>
              <a:buClr>
                <a:schemeClr val="lt1"/>
              </a:buClr>
              <a:buSzPts val="10700"/>
              <a:buNone/>
              <a:defRPr sz="10700">
                <a:solidFill>
                  <a:schemeClr val="lt1"/>
                </a:solidFill>
              </a:defRPr>
            </a:lvl4pPr>
            <a:lvl5pPr lvl="4" rtl="0">
              <a:spcBef>
                <a:spcPts val="0"/>
              </a:spcBef>
              <a:spcAft>
                <a:spcPts val="0"/>
              </a:spcAft>
              <a:buClr>
                <a:schemeClr val="lt1"/>
              </a:buClr>
              <a:buSzPts val="10700"/>
              <a:buNone/>
              <a:defRPr sz="10700">
                <a:solidFill>
                  <a:schemeClr val="lt1"/>
                </a:solidFill>
              </a:defRPr>
            </a:lvl5pPr>
            <a:lvl6pPr lvl="5" rtl="0">
              <a:spcBef>
                <a:spcPts val="0"/>
              </a:spcBef>
              <a:spcAft>
                <a:spcPts val="0"/>
              </a:spcAft>
              <a:buClr>
                <a:schemeClr val="lt1"/>
              </a:buClr>
              <a:buSzPts val="10700"/>
              <a:buNone/>
              <a:defRPr sz="10700">
                <a:solidFill>
                  <a:schemeClr val="lt1"/>
                </a:solidFill>
              </a:defRPr>
            </a:lvl6pPr>
            <a:lvl7pPr lvl="6" rtl="0">
              <a:spcBef>
                <a:spcPts val="0"/>
              </a:spcBef>
              <a:spcAft>
                <a:spcPts val="0"/>
              </a:spcAft>
              <a:buClr>
                <a:schemeClr val="lt1"/>
              </a:buClr>
              <a:buSzPts val="10700"/>
              <a:buNone/>
              <a:defRPr sz="10700">
                <a:solidFill>
                  <a:schemeClr val="lt1"/>
                </a:solidFill>
              </a:defRPr>
            </a:lvl7pPr>
            <a:lvl8pPr lvl="7" rtl="0">
              <a:spcBef>
                <a:spcPts val="0"/>
              </a:spcBef>
              <a:spcAft>
                <a:spcPts val="0"/>
              </a:spcAft>
              <a:buClr>
                <a:schemeClr val="lt1"/>
              </a:buClr>
              <a:buSzPts val="10700"/>
              <a:buNone/>
              <a:defRPr sz="10700">
                <a:solidFill>
                  <a:schemeClr val="lt1"/>
                </a:solidFill>
              </a:defRPr>
            </a:lvl8pPr>
            <a:lvl9pPr lvl="8" rtl="0">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p:nvPr>
            <p:ph idx="1" type="body"/>
          </p:nvPr>
        </p:nvSpPr>
        <p:spPr>
          <a:xfrm>
            <a:off x="972600" y="3030517"/>
            <a:ext cx="10251300" cy="21072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Clr>
                <a:schemeClr val="lt1"/>
              </a:buClr>
              <a:buSzPts val="1700"/>
              <a:buChar char="●"/>
              <a:defRPr>
                <a:solidFill>
                  <a:schemeClr val="lt1"/>
                </a:solidFill>
              </a:defRPr>
            </a:lvl1pPr>
            <a:lvl2pPr indent="-323850" lvl="1" marL="914400" rtl="0">
              <a:spcBef>
                <a:spcPts val="0"/>
              </a:spcBef>
              <a:spcAft>
                <a:spcPts val="0"/>
              </a:spcAft>
              <a:buClr>
                <a:schemeClr val="lt1"/>
              </a:buClr>
              <a:buSzPts val="1500"/>
              <a:buChar char="○"/>
              <a:defRPr>
                <a:solidFill>
                  <a:schemeClr val="lt1"/>
                </a:solidFill>
              </a:defRPr>
            </a:lvl2pPr>
            <a:lvl3pPr indent="-323850" lvl="2" marL="1371600" rtl="0">
              <a:spcBef>
                <a:spcPts val="0"/>
              </a:spcBef>
              <a:spcAft>
                <a:spcPts val="0"/>
              </a:spcAft>
              <a:buClr>
                <a:schemeClr val="lt1"/>
              </a:buClr>
              <a:buSzPts val="1500"/>
              <a:buChar char="■"/>
              <a:defRPr>
                <a:solidFill>
                  <a:schemeClr val="lt1"/>
                </a:solidFill>
              </a:defRPr>
            </a:lvl3pPr>
            <a:lvl4pPr indent="-323850" lvl="3" marL="1828800" rtl="0">
              <a:spcBef>
                <a:spcPts val="0"/>
              </a:spcBef>
              <a:spcAft>
                <a:spcPts val="0"/>
              </a:spcAft>
              <a:buClr>
                <a:schemeClr val="lt1"/>
              </a:buClr>
              <a:buSzPts val="1500"/>
              <a:buChar char="●"/>
              <a:defRPr>
                <a:solidFill>
                  <a:schemeClr val="lt1"/>
                </a:solidFill>
              </a:defRPr>
            </a:lvl4pPr>
            <a:lvl5pPr indent="-323850" lvl="4" marL="2286000" rtl="0">
              <a:spcBef>
                <a:spcPts val="0"/>
              </a:spcBef>
              <a:spcAft>
                <a:spcPts val="0"/>
              </a:spcAft>
              <a:buClr>
                <a:schemeClr val="lt1"/>
              </a:buClr>
              <a:buSzPts val="1500"/>
              <a:buChar char="○"/>
              <a:defRPr>
                <a:solidFill>
                  <a:schemeClr val="lt1"/>
                </a:solidFill>
              </a:defRPr>
            </a:lvl5pPr>
            <a:lvl6pPr indent="-323850" lvl="5" marL="2743200" rtl="0">
              <a:spcBef>
                <a:spcPts val="0"/>
              </a:spcBef>
              <a:spcAft>
                <a:spcPts val="0"/>
              </a:spcAft>
              <a:buClr>
                <a:schemeClr val="lt1"/>
              </a:buClr>
              <a:buSzPts val="1500"/>
              <a:buChar char="■"/>
              <a:defRPr>
                <a:solidFill>
                  <a:schemeClr val="lt1"/>
                </a:solidFill>
              </a:defRPr>
            </a:lvl6pPr>
            <a:lvl7pPr indent="-323850" lvl="6" marL="3200400" rtl="0">
              <a:spcBef>
                <a:spcPts val="0"/>
              </a:spcBef>
              <a:spcAft>
                <a:spcPts val="0"/>
              </a:spcAft>
              <a:buClr>
                <a:schemeClr val="lt1"/>
              </a:buClr>
              <a:buSzPts val="1500"/>
              <a:buChar char="●"/>
              <a:defRPr>
                <a:solidFill>
                  <a:schemeClr val="lt1"/>
                </a:solidFill>
              </a:defRPr>
            </a:lvl7pPr>
            <a:lvl8pPr indent="-323850" lvl="7" marL="3657600" rtl="0">
              <a:spcBef>
                <a:spcPts val="0"/>
              </a:spcBef>
              <a:spcAft>
                <a:spcPts val="0"/>
              </a:spcAft>
              <a:buClr>
                <a:schemeClr val="lt1"/>
              </a:buClr>
              <a:buSzPts val="1500"/>
              <a:buChar char="○"/>
              <a:defRPr>
                <a:solidFill>
                  <a:schemeClr val="lt1"/>
                </a:solidFill>
              </a:defRPr>
            </a:lvl8pPr>
            <a:lvl9pPr indent="-323850" lvl="8" marL="4114800" rtl="0">
              <a:spcBef>
                <a:spcPts val="0"/>
              </a:spcBef>
              <a:spcAft>
                <a:spcPts val="0"/>
              </a:spcAft>
              <a:buClr>
                <a:schemeClr val="lt1"/>
              </a:buClr>
              <a:buSzPts val="1500"/>
              <a:buChar char="■"/>
              <a:defRPr>
                <a:solidFill>
                  <a:schemeClr val="lt1"/>
                </a:solidFill>
              </a:defRPr>
            </a:lvl9pPr>
          </a:lstStyle>
          <a:p/>
        </p:txBody>
      </p:sp>
      <p:sp>
        <p:nvSpPr>
          <p:cNvPr id="83" name="Google Shape;83;p11"/>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1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3"/>
          <p:cNvSpPr txBox="1"/>
          <p:nvPr>
            <p:ph type="title"/>
          </p:nvPr>
        </p:nvSpPr>
        <p:spPr>
          <a:xfrm>
            <a:off x="2231136" y="964692"/>
            <a:ext cx="77298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rtl="0" algn="ctr">
              <a:lnSpc>
                <a:spcPct val="90000"/>
              </a:lnSpc>
              <a:spcBef>
                <a:spcPts val="0"/>
              </a:spcBef>
              <a:spcAft>
                <a:spcPts val="0"/>
              </a:spcAft>
              <a:buClr>
                <a:srgbClr val="262626"/>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8" name="Google Shape;88;p13"/>
          <p:cNvSpPr txBox="1"/>
          <p:nvPr>
            <p:ph idx="1" type="body"/>
          </p:nvPr>
        </p:nvSpPr>
        <p:spPr>
          <a:xfrm>
            <a:off x="2231136" y="2638044"/>
            <a:ext cx="7729800" cy="31020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1000"/>
              </a:spcBef>
              <a:spcAft>
                <a:spcPts val="0"/>
              </a:spcAft>
              <a:buSzPts val="1800"/>
              <a:buChar char="●"/>
              <a:defRPr/>
            </a:lvl1pPr>
            <a:lvl2pPr indent="-342900" lvl="1" marL="914400" rtl="0" algn="l">
              <a:lnSpc>
                <a:spcPct val="100000"/>
              </a:lnSpc>
              <a:spcBef>
                <a:spcPts val="1600"/>
              </a:spcBef>
              <a:spcAft>
                <a:spcPts val="0"/>
              </a:spcAft>
              <a:buSzPts val="1800"/>
              <a:buChar char="○"/>
              <a:defRPr/>
            </a:lvl2pPr>
            <a:lvl3pPr indent="-342900" lvl="2" marL="1371600" rtl="0" algn="l">
              <a:lnSpc>
                <a:spcPct val="100000"/>
              </a:lnSpc>
              <a:spcBef>
                <a:spcPts val="1600"/>
              </a:spcBef>
              <a:spcAft>
                <a:spcPts val="0"/>
              </a:spcAft>
              <a:buSzPts val="1800"/>
              <a:buChar char="■"/>
              <a:defRPr/>
            </a:lvl3pPr>
            <a:lvl4pPr indent="-342900" lvl="3" marL="1828800" rtl="0" algn="l">
              <a:lnSpc>
                <a:spcPct val="100000"/>
              </a:lnSpc>
              <a:spcBef>
                <a:spcPts val="1600"/>
              </a:spcBef>
              <a:spcAft>
                <a:spcPts val="0"/>
              </a:spcAft>
              <a:buSzPts val="1800"/>
              <a:buChar char="●"/>
              <a:defRPr/>
            </a:lvl4pPr>
            <a:lvl5pPr indent="-342900" lvl="4" marL="2286000" rtl="0" algn="l">
              <a:lnSpc>
                <a:spcPct val="100000"/>
              </a:lnSpc>
              <a:spcBef>
                <a:spcPts val="1600"/>
              </a:spcBef>
              <a:spcAft>
                <a:spcPts val="0"/>
              </a:spcAft>
              <a:buSzPts val="1800"/>
              <a:buChar char="○"/>
              <a:defRPr/>
            </a:lvl5pPr>
            <a:lvl6pPr indent="-342900" lvl="5" marL="2743200" rtl="0" algn="l">
              <a:lnSpc>
                <a:spcPct val="100000"/>
              </a:lnSpc>
              <a:spcBef>
                <a:spcPts val="1600"/>
              </a:spcBef>
              <a:spcAft>
                <a:spcPts val="0"/>
              </a:spcAft>
              <a:buSzPts val="1800"/>
              <a:buChar char="■"/>
              <a:defRPr/>
            </a:lvl6pPr>
            <a:lvl7pPr indent="-342900" lvl="6" marL="3200400" rtl="0" algn="l">
              <a:lnSpc>
                <a:spcPct val="100000"/>
              </a:lnSpc>
              <a:spcBef>
                <a:spcPts val="1600"/>
              </a:spcBef>
              <a:spcAft>
                <a:spcPts val="0"/>
              </a:spcAft>
              <a:buSzPts val="1800"/>
              <a:buChar char="●"/>
              <a:defRPr/>
            </a:lvl7pPr>
            <a:lvl8pPr indent="-342900" lvl="7" marL="3657600" rtl="0" algn="l">
              <a:lnSpc>
                <a:spcPct val="100000"/>
              </a:lnSpc>
              <a:spcBef>
                <a:spcPts val="1600"/>
              </a:spcBef>
              <a:spcAft>
                <a:spcPts val="0"/>
              </a:spcAft>
              <a:buSzPts val="1800"/>
              <a:buChar char="○"/>
              <a:defRPr/>
            </a:lvl8pPr>
            <a:lvl9pPr indent="-342900" lvl="8" marL="4114800" rtl="0" algn="l">
              <a:lnSpc>
                <a:spcPct val="100000"/>
              </a:lnSpc>
              <a:spcBef>
                <a:spcPts val="1600"/>
              </a:spcBef>
              <a:spcAft>
                <a:spcPts val="1600"/>
              </a:spcAft>
              <a:buSzPts val="1800"/>
              <a:buChar char="■"/>
              <a:defRPr/>
            </a:lvl9pPr>
          </a:lstStyle>
          <a:p/>
        </p:txBody>
      </p:sp>
      <p:sp>
        <p:nvSpPr>
          <p:cNvPr id="89" name="Google Shape;89;p13"/>
          <p:cNvSpPr txBox="1"/>
          <p:nvPr>
            <p:ph idx="10" type="dt"/>
          </p:nvPr>
        </p:nvSpPr>
        <p:spPr>
          <a:xfrm>
            <a:off x="7821429" y="6238816"/>
            <a:ext cx="2753700" cy="3240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3"/>
          <p:cNvSpPr txBox="1"/>
          <p:nvPr>
            <p:ph idx="11" type="ftr"/>
          </p:nvPr>
        </p:nvSpPr>
        <p:spPr>
          <a:xfrm>
            <a:off x="1600200" y="6236208"/>
            <a:ext cx="5901300" cy="320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13"/>
          <p:cNvSpPr/>
          <p:nvPr>
            <p:ph idx="12" type="sldNum"/>
          </p:nvPr>
        </p:nvSpPr>
        <p:spPr>
          <a:xfrm>
            <a:off x="10758922" y="6217920"/>
            <a:ext cx="365700" cy="365700"/>
          </a:xfrm>
          <a:prstGeom prst="ellipse">
            <a:avLst/>
          </a:prstGeom>
          <a:solidFill>
            <a:srgbClr val="1D1D1D">
              <a:alpha val="69800"/>
            </a:srgbClr>
          </a:solidFill>
          <a:ln>
            <a:noFill/>
          </a:ln>
        </p:spPr>
        <p:txBody>
          <a:bodyPr anchorCtr="0" anchor="ctr" bIns="45700" lIns="18275" spcFirstLastPara="1" rIns="18275" wrap="square" tIns="45700">
            <a:normAutofit lnSpcReduction="20000"/>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5" name="Google Shape;25;p3"/>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6" name="Google Shape;26;p3"/>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2" name="Google Shape;32;p4"/>
          <p:cNvSpPr txBox="1"/>
          <p:nvPr>
            <p:ph type="title"/>
          </p:nvPr>
        </p:nvSpPr>
        <p:spPr>
          <a:xfrm>
            <a:off x="972600" y="1758200"/>
            <a:ext cx="102516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33" name="Google Shape;33;p4"/>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4" name="Google Shape;34;p4"/>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p5"/>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41" name="Google Shape;41;p5"/>
          <p:cNvSpPr txBox="1"/>
          <p:nvPr>
            <p:ph idx="1" type="body"/>
          </p:nvPr>
        </p:nvSpPr>
        <p:spPr>
          <a:xfrm>
            <a:off x="972434" y="2771833"/>
            <a:ext cx="50325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42" name="Google Shape;42;p5"/>
          <p:cNvSpPr txBox="1"/>
          <p:nvPr>
            <p:ph idx="2" type="body"/>
          </p:nvPr>
        </p:nvSpPr>
        <p:spPr>
          <a:xfrm>
            <a:off x="6191471" y="2771833"/>
            <a:ext cx="50325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43" name="Google Shape;43;p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9" name="Google Shape;49;p6"/>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50" name="Google Shape;50;p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973333" y="1758200"/>
            <a:ext cx="4401300" cy="18420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57" name="Google Shape;57;p7"/>
          <p:cNvSpPr txBox="1"/>
          <p:nvPr>
            <p:ph idx="1" type="body"/>
          </p:nvPr>
        </p:nvSpPr>
        <p:spPr>
          <a:xfrm>
            <a:off x="961633" y="3708967"/>
            <a:ext cx="4401300" cy="21300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8" name="Google Shape;58;p7"/>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972600" y="1152400"/>
            <a:ext cx="9361500" cy="39801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64" name="Google Shape;64;p8"/>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0" name="Google Shape;70;p9"/>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71" name="Google Shape;71;p9"/>
          <p:cNvSpPr txBox="1"/>
          <p:nvPr>
            <p:ph idx="1" type="subTitle"/>
          </p:nvPr>
        </p:nvSpPr>
        <p:spPr>
          <a:xfrm>
            <a:off x="966600" y="4215367"/>
            <a:ext cx="4401300" cy="10119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2" name="Google Shape;72;p9"/>
          <p:cNvSpPr txBox="1"/>
          <p:nvPr>
            <p:ph idx="2" type="body"/>
          </p:nvPr>
        </p:nvSpPr>
        <p:spPr>
          <a:xfrm>
            <a:off x="6898967" y="1803500"/>
            <a:ext cx="4499100" cy="4034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3" name="Google Shape;73;p9"/>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txBox="1"/>
          <p:nvPr>
            <p:ph idx="1" type="body"/>
          </p:nvPr>
        </p:nvSpPr>
        <p:spPr>
          <a:xfrm>
            <a:off x="966600" y="5830068"/>
            <a:ext cx="10263300" cy="6141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1700"/>
              <a:buNone/>
              <a:defRPr/>
            </a:lvl1pPr>
          </a:lstStyle>
          <a:p/>
        </p:txBody>
      </p:sp>
      <p:sp>
        <p:nvSpPr>
          <p:cNvPr id="76" name="Google Shape;76;p10"/>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1pPr>
            <a:lvl2pPr lvl="1"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2pPr>
            <a:lvl3pPr lvl="2"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3pPr>
            <a:lvl4pPr lvl="3"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4pPr>
            <a:lvl5pPr lvl="4"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5pPr>
            <a:lvl6pPr lvl="5"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6pPr>
            <a:lvl7pPr lvl="6"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7pPr>
            <a:lvl8pPr lvl="7"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8pPr>
            <a:lvl9pPr lvl="8"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23850" lvl="1" marL="9144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indent="-323850" lvl="2" marL="13716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indent="-323850" lvl="3" marL="18288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indent="-323850" lvl="4" marL="22860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indent="-323850" lvl="5" marL="27432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indent="-323850" lvl="6" marL="32004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indent="-323850" lvl="7" marL="36576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indent="-323850" lvl="8" marL="41148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9pPr>
          </a:lstStyle>
          <a:p/>
        </p:txBody>
      </p:sp>
      <p:sp>
        <p:nvSpPr>
          <p:cNvPr id="12" name="Google Shape;12;p1"/>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accent1"/>
                </a:solidFill>
                <a:latin typeface="Lato"/>
                <a:ea typeface="Lato"/>
                <a:cs typeface="Lato"/>
                <a:sym typeface="Lato"/>
              </a:defRPr>
            </a:lvl1pPr>
            <a:lvl2pPr lvl="1" rtl="0" algn="r">
              <a:buNone/>
              <a:defRPr sz="1300">
                <a:solidFill>
                  <a:schemeClr val="accent1"/>
                </a:solidFill>
                <a:latin typeface="Lato"/>
                <a:ea typeface="Lato"/>
                <a:cs typeface="Lato"/>
                <a:sym typeface="Lato"/>
              </a:defRPr>
            </a:lvl2pPr>
            <a:lvl3pPr lvl="2" rtl="0" algn="r">
              <a:buNone/>
              <a:defRPr sz="1300">
                <a:solidFill>
                  <a:schemeClr val="accent1"/>
                </a:solidFill>
                <a:latin typeface="Lato"/>
                <a:ea typeface="Lato"/>
                <a:cs typeface="Lato"/>
                <a:sym typeface="Lato"/>
              </a:defRPr>
            </a:lvl3pPr>
            <a:lvl4pPr lvl="3" rtl="0" algn="r">
              <a:buNone/>
              <a:defRPr sz="1300">
                <a:solidFill>
                  <a:schemeClr val="accent1"/>
                </a:solidFill>
                <a:latin typeface="Lato"/>
                <a:ea typeface="Lato"/>
                <a:cs typeface="Lato"/>
                <a:sym typeface="Lato"/>
              </a:defRPr>
            </a:lvl4pPr>
            <a:lvl5pPr lvl="4" rtl="0" algn="r">
              <a:buNone/>
              <a:defRPr sz="1300">
                <a:solidFill>
                  <a:schemeClr val="accent1"/>
                </a:solidFill>
                <a:latin typeface="Lato"/>
                <a:ea typeface="Lato"/>
                <a:cs typeface="Lato"/>
                <a:sym typeface="Lato"/>
              </a:defRPr>
            </a:lvl5pPr>
            <a:lvl6pPr lvl="5" rtl="0" algn="r">
              <a:buNone/>
              <a:defRPr sz="1300">
                <a:solidFill>
                  <a:schemeClr val="accent1"/>
                </a:solidFill>
                <a:latin typeface="Lato"/>
                <a:ea typeface="Lato"/>
                <a:cs typeface="Lato"/>
                <a:sym typeface="Lato"/>
              </a:defRPr>
            </a:lvl6pPr>
            <a:lvl7pPr lvl="6" rtl="0" algn="r">
              <a:buNone/>
              <a:defRPr sz="1300">
                <a:solidFill>
                  <a:schemeClr val="accent1"/>
                </a:solidFill>
                <a:latin typeface="Lato"/>
                <a:ea typeface="Lato"/>
                <a:cs typeface="Lato"/>
                <a:sym typeface="Lato"/>
              </a:defRPr>
            </a:lvl7pPr>
            <a:lvl8pPr lvl="7" rtl="0" algn="r">
              <a:buNone/>
              <a:defRPr sz="1300">
                <a:solidFill>
                  <a:schemeClr val="accent1"/>
                </a:solidFill>
                <a:latin typeface="Lato"/>
                <a:ea typeface="Lato"/>
                <a:cs typeface="Lato"/>
                <a:sym typeface="Lato"/>
              </a:defRPr>
            </a:lvl8pPr>
            <a:lvl9pPr lvl="8" rtl="0"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gif"/></Relationships>
</file>

<file path=ppt/slides/_rels/slide10.xml.rels><?xml version="1.0" encoding="UTF-8" standalone="yes"?><Relationships xmlns="http://schemas.openxmlformats.org/package/2006/relationships"><Relationship Id="rId10"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0.jp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drive.google.com/file/d/13-z4ovVNDCuizDD875IsrRiHaiBKjojs/view" TargetMode="Externa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0.jp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0"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0.jp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5.png"/></Relationships>
</file>

<file path=ppt/slides/_rels/slide9.xml.rels><?xml version="1.0" encoding="UTF-8" standalone="yes"?><Relationships xmlns="http://schemas.openxmlformats.org/package/2006/relationships"><Relationship Id="rId10"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0.jp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5" name="Shape 95"/>
        <p:cNvGrpSpPr/>
        <p:nvPr/>
      </p:nvGrpSpPr>
      <p:grpSpPr>
        <a:xfrm>
          <a:off x="0" y="0"/>
          <a:ext cx="0" cy="0"/>
          <a:chOff x="0" y="0"/>
          <a:chExt cx="0" cy="0"/>
        </a:xfrm>
      </p:grpSpPr>
      <p:sp>
        <p:nvSpPr>
          <p:cNvPr id="96" name="Google Shape;96;p14"/>
          <p:cNvSpPr txBox="1"/>
          <p:nvPr>
            <p:ph type="ctrTitle"/>
          </p:nvPr>
        </p:nvSpPr>
        <p:spPr>
          <a:xfrm>
            <a:off x="1600200" y="3753529"/>
            <a:ext cx="8991600" cy="1645759"/>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fontScale="90000"/>
          </a:bodyPr>
          <a:lstStyle/>
          <a:p>
            <a:pPr indent="0" lvl="0" marL="0" rtl="0" algn="ctr">
              <a:lnSpc>
                <a:spcPct val="90000"/>
              </a:lnSpc>
              <a:spcBef>
                <a:spcPts val="0"/>
              </a:spcBef>
              <a:spcAft>
                <a:spcPts val="0"/>
              </a:spcAft>
              <a:buClr>
                <a:srgbClr val="262626"/>
              </a:buClr>
              <a:buSzPct val="67857"/>
              <a:buFont typeface="Gill Sans"/>
              <a:buNone/>
            </a:pPr>
            <a:r>
              <a:rPr lang="en-US"/>
              <a:t>FACIAL EMOTION RECOGNITION</a:t>
            </a:r>
            <a:endParaRPr/>
          </a:p>
        </p:txBody>
      </p:sp>
      <p:sp>
        <p:nvSpPr>
          <p:cNvPr id="97" name="Google Shape;97;p14"/>
          <p:cNvSpPr txBox="1"/>
          <p:nvPr>
            <p:ph idx="1" type="subTitle"/>
          </p:nvPr>
        </p:nvSpPr>
        <p:spPr>
          <a:xfrm>
            <a:off x="2184751" y="5674975"/>
            <a:ext cx="7822500" cy="513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700"/>
              <a:buNone/>
            </a:pPr>
            <a:r>
              <a:rPr b="1" lang="en-US" sz="1900" u="sng">
                <a:solidFill>
                  <a:schemeClr val="dk2"/>
                </a:solidFill>
              </a:rPr>
              <a:t>Group 25</a:t>
            </a:r>
            <a:r>
              <a:rPr b="1" lang="en-US" sz="1900">
                <a:solidFill>
                  <a:schemeClr val="dk2"/>
                </a:solidFill>
              </a:rPr>
              <a:t>: Ashwin Unnikrishnan, Abhishek Chandra, Shamekh Siddiqui</a:t>
            </a:r>
            <a:endParaRPr b="1" sz="1900">
              <a:solidFill>
                <a:schemeClr val="dk2"/>
              </a:solidFill>
            </a:endParaRPr>
          </a:p>
        </p:txBody>
      </p:sp>
      <p:pic>
        <p:nvPicPr>
          <p:cNvPr id="98" name="Google Shape;98;p14"/>
          <p:cNvPicPr preferRelativeResize="0"/>
          <p:nvPr/>
        </p:nvPicPr>
        <p:blipFill rotWithShape="1">
          <a:blip r:embed="rId3">
            <a:alphaModFix/>
          </a:blip>
          <a:srcRect b="0" l="0" r="0" t="13471"/>
          <a:stretch/>
        </p:blipFill>
        <p:spPr>
          <a:xfrm>
            <a:off x="0" y="205328"/>
            <a:ext cx="11957624" cy="3395480"/>
          </a:xfrm>
          <a:prstGeom prst="rect">
            <a:avLst/>
          </a:prstGeom>
          <a:noFill/>
          <a:ln>
            <a:noFill/>
          </a:ln>
        </p:spPr>
      </p:pic>
      <p:pic>
        <p:nvPicPr>
          <p:cNvPr id="99" name="Google Shape;99;p14"/>
          <p:cNvPicPr preferRelativeResize="0"/>
          <p:nvPr/>
        </p:nvPicPr>
        <p:blipFill rotWithShape="1">
          <a:blip r:embed="rId3">
            <a:alphaModFix/>
          </a:blip>
          <a:srcRect b="0" l="0" r="0" t="13471"/>
          <a:stretch/>
        </p:blipFill>
        <p:spPr>
          <a:xfrm>
            <a:off x="0" y="205325"/>
            <a:ext cx="12192000" cy="3395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3"/>
          <p:cNvSpPr txBox="1"/>
          <p:nvPr>
            <p:ph type="title"/>
          </p:nvPr>
        </p:nvSpPr>
        <p:spPr>
          <a:xfrm>
            <a:off x="193069" y="146497"/>
            <a:ext cx="11841900" cy="716400"/>
          </a:xfrm>
          <a:prstGeom prst="rect">
            <a:avLst/>
          </a:prstGeom>
        </p:spPr>
        <p:txBody>
          <a:bodyPr anchorCtr="0" anchor="ctr" bIns="182875" lIns="182875" spcFirstLastPara="1" rIns="182875" wrap="square" tIns="182875">
            <a:normAutofit fontScale="90000"/>
          </a:bodyPr>
          <a:lstStyle/>
          <a:p>
            <a:pPr indent="0" lvl="0" marL="0" rtl="0" algn="ctr">
              <a:spcBef>
                <a:spcPts val="0"/>
              </a:spcBef>
              <a:spcAft>
                <a:spcPts val="0"/>
              </a:spcAft>
              <a:buNone/>
            </a:pPr>
            <a:r>
              <a:rPr lang="en-US"/>
              <a:t>Results &amp; Conclusion</a:t>
            </a:r>
            <a:endParaRPr/>
          </a:p>
        </p:txBody>
      </p:sp>
      <p:cxnSp>
        <p:nvCxnSpPr>
          <p:cNvPr id="254" name="Google Shape;254;p23"/>
          <p:cNvCxnSpPr/>
          <p:nvPr/>
        </p:nvCxnSpPr>
        <p:spPr>
          <a:xfrm>
            <a:off x="3019900" y="1565650"/>
            <a:ext cx="29700" cy="48795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23"/>
          <p:cNvCxnSpPr/>
          <p:nvPr/>
        </p:nvCxnSpPr>
        <p:spPr>
          <a:xfrm>
            <a:off x="6125250" y="1565650"/>
            <a:ext cx="29700" cy="48795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23"/>
          <p:cNvCxnSpPr/>
          <p:nvPr/>
        </p:nvCxnSpPr>
        <p:spPr>
          <a:xfrm>
            <a:off x="9230600" y="1565650"/>
            <a:ext cx="29700" cy="4879500"/>
          </a:xfrm>
          <a:prstGeom prst="straightConnector1">
            <a:avLst/>
          </a:prstGeom>
          <a:noFill/>
          <a:ln cap="flat" cmpd="sng" w="9525">
            <a:solidFill>
              <a:schemeClr val="dk2"/>
            </a:solidFill>
            <a:prstDash val="solid"/>
            <a:round/>
            <a:headEnd len="med" w="med" type="none"/>
            <a:tailEnd len="med" w="med" type="none"/>
          </a:ln>
        </p:spPr>
      </p:cxnSp>
      <p:sp>
        <p:nvSpPr>
          <p:cNvPr id="257" name="Google Shape;257;p23"/>
          <p:cNvSpPr txBox="1"/>
          <p:nvPr/>
        </p:nvSpPr>
        <p:spPr>
          <a:xfrm>
            <a:off x="1071100"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LeNet</a:t>
            </a:r>
            <a:endParaRPr b="1" sz="1500">
              <a:latin typeface="Lato"/>
              <a:ea typeface="Lato"/>
              <a:cs typeface="Lato"/>
              <a:sym typeface="Lato"/>
            </a:endParaRPr>
          </a:p>
        </p:txBody>
      </p:sp>
      <p:sp>
        <p:nvSpPr>
          <p:cNvPr id="258" name="Google Shape;258;p23"/>
          <p:cNvSpPr txBox="1"/>
          <p:nvPr/>
        </p:nvSpPr>
        <p:spPr>
          <a:xfrm>
            <a:off x="4036925"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AlexNet</a:t>
            </a:r>
            <a:endParaRPr b="1" sz="1500">
              <a:latin typeface="Lato"/>
              <a:ea typeface="Lato"/>
              <a:cs typeface="Lato"/>
              <a:sym typeface="Lato"/>
            </a:endParaRPr>
          </a:p>
        </p:txBody>
      </p:sp>
      <p:sp>
        <p:nvSpPr>
          <p:cNvPr id="259" name="Google Shape;259;p23"/>
          <p:cNvSpPr txBox="1"/>
          <p:nvPr/>
        </p:nvSpPr>
        <p:spPr>
          <a:xfrm>
            <a:off x="7491825"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Vgg</a:t>
            </a:r>
            <a:endParaRPr b="1" sz="1500">
              <a:latin typeface="Lato"/>
              <a:ea typeface="Lato"/>
              <a:cs typeface="Lato"/>
              <a:sym typeface="Lato"/>
            </a:endParaRPr>
          </a:p>
        </p:txBody>
      </p:sp>
      <p:sp>
        <p:nvSpPr>
          <p:cNvPr id="260" name="Google Shape;260;p23"/>
          <p:cNvSpPr txBox="1"/>
          <p:nvPr/>
        </p:nvSpPr>
        <p:spPr>
          <a:xfrm>
            <a:off x="10335100"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ResNet</a:t>
            </a:r>
            <a:endParaRPr b="1" sz="1500">
              <a:latin typeface="Lato"/>
              <a:ea typeface="Lato"/>
              <a:cs typeface="Lato"/>
              <a:sym typeface="Lato"/>
            </a:endParaRPr>
          </a:p>
        </p:txBody>
      </p:sp>
      <p:pic>
        <p:nvPicPr>
          <p:cNvPr id="261" name="Google Shape;261;p23"/>
          <p:cNvPicPr preferRelativeResize="0"/>
          <p:nvPr/>
        </p:nvPicPr>
        <p:blipFill>
          <a:blip r:embed="rId3">
            <a:alphaModFix/>
          </a:blip>
          <a:stretch>
            <a:fillRect/>
          </a:stretch>
        </p:blipFill>
        <p:spPr>
          <a:xfrm>
            <a:off x="6195050" y="1663237"/>
            <a:ext cx="2995425" cy="2349738"/>
          </a:xfrm>
          <a:prstGeom prst="rect">
            <a:avLst/>
          </a:prstGeom>
          <a:noFill/>
          <a:ln>
            <a:noFill/>
          </a:ln>
        </p:spPr>
      </p:pic>
      <p:pic>
        <p:nvPicPr>
          <p:cNvPr id="262" name="Google Shape;262;p23"/>
          <p:cNvPicPr preferRelativeResize="0"/>
          <p:nvPr/>
        </p:nvPicPr>
        <p:blipFill rotWithShape="1">
          <a:blip r:embed="rId4">
            <a:alphaModFix/>
          </a:blip>
          <a:srcRect b="0" l="0" r="0" t="-8096"/>
          <a:stretch/>
        </p:blipFill>
        <p:spPr>
          <a:xfrm>
            <a:off x="6195075" y="3897600"/>
            <a:ext cx="2995425" cy="2452025"/>
          </a:xfrm>
          <a:prstGeom prst="rect">
            <a:avLst/>
          </a:prstGeom>
          <a:noFill/>
          <a:ln>
            <a:noFill/>
          </a:ln>
        </p:spPr>
      </p:pic>
      <p:pic>
        <p:nvPicPr>
          <p:cNvPr id="263" name="Google Shape;263;p23"/>
          <p:cNvPicPr preferRelativeResize="0"/>
          <p:nvPr/>
        </p:nvPicPr>
        <p:blipFill>
          <a:blip r:embed="rId5">
            <a:alphaModFix/>
          </a:blip>
          <a:stretch>
            <a:fillRect/>
          </a:stretch>
        </p:blipFill>
        <p:spPr>
          <a:xfrm>
            <a:off x="9300400" y="4083175"/>
            <a:ext cx="2818001" cy="2266450"/>
          </a:xfrm>
          <a:prstGeom prst="rect">
            <a:avLst/>
          </a:prstGeom>
          <a:noFill/>
          <a:ln>
            <a:noFill/>
          </a:ln>
        </p:spPr>
      </p:pic>
      <p:pic>
        <p:nvPicPr>
          <p:cNvPr id="264" name="Google Shape;264;p23"/>
          <p:cNvPicPr preferRelativeResize="0"/>
          <p:nvPr/>
        </p:nvPicPr>
        <p:blipFill>
          <a:blip r:embed="rId6">
            <a:alphaModFix/>
          </a:blip>
          <a:stretch>
            <a:fillRect/>
          </a:stretch>
        </p:blipFill>
        <p:spPr>
          <a:xfrm>
            <a:off x="9300425" y="1715800"/>
            <a:ext cx="2790275" cy="2266451"/>
          </a:xfrm>
          <a:prstGeom prst="rect">
            <a:avLst/>
          </a:prstGeom>
          <a:noFill/>
          <a:ln>
            <a:noFill/>
          </a:ln>
        </p:spPr>
      </p:pic>
      <p:pic>
        <p:nvPicPr>
          <p:cNvPr id="265" name="Google Shape;265;p23"/>
          <p:cNvPicPr preferRelativeResize="0"/>
          <p:nvPr/>
        </p:nvPicPr>
        <p:blipFill>
          <a:blip r:embed="rId7">
            <a:alphaModFix/>
          </a:blip>
          <a:stretch>
            <a:fillRect/>
          </a:stretch>
        </p:blipFill>
        <p:spPr>
          <a:xfrm>
            <a:off x="88925" y="4195125"/>
            <a:ext cx="2930975" cy="2036650"/>
          </a:xfrm>
          <a:prstGeom prst="rect">
            <a:avLst/>
          </a:prstGeom>
          <a:noFill/>
          <a:ln>
            <a:noFill/>
          </a:ln>
        </p:spPr>
      </p:pic>
      <p:pic>
        <p:nvPicPr>
          <p:cNvPr id="266" name="Google Shape;266;p23"/>
          <p:cNvPicPr preferRelativeResize="0"/>
          <p:nvPr/>
        </p:nvPicPr>
        <p:blipFill>
          <a:blip r:embed="rId8">
            <a:alphaModFix/>
          </a:blip>
          <a:stretch>
            <a:fillRect/>
          </a:stretch>
        </p:blipFill>
        <p:spPr>
          <a:xfrm>
            <a:off x="88925" y="1777575"/>
            <a:ext cx="2818000" cy="2120025"/>
          </a:xfrm>
          <a:prstGeom prst="rect">
            <a:avLst/>
          </a:prstGeom>
          <a:noFill/>
          <a:ln>
            <a:noFill/>
          </a:ln>
        </p:spPr>
      </p:pic>
      <p:pic>
        <p:nvPicPr>
          <p:cNvPr id="267" name="Google Shape;267;p23"/>
          <p:cNvPicPr preferRelativeResize="0"/>
          <p:nvPr/>
        </p:nvPicPr>
        <p:blipFill>
          <a:blip r:embed="rId9">
            <a:alphaModFix/>
          </a:blip>
          <a:stretch>
            <a:fillRect/>
          </a:stretch>
        </p:blipFill>
        <p:spPr>
          <a:xfrm>
            <a:off x="3202000" y="1777575"/>
            <a:ext cx="2818000" cy="2204675"/>
          </a:xfrm>
          <a:prstGeom prst="rect">
            <a:avLst/>
          </a:prstGeom>
          <a:noFill/>
          <a:ln>
            <a:noFill/>
          </a:ln>
        </p:spPr>
      </p:pic>
      <p:pic>
        <p:nvPicPr>
          <p:cNvPr id="268" name="Google Shape;268;p23"/>
          <p:cNvPicPr preferRelativeResize="0"/>
          <p:nvPr/>
        </p:nvPicPr>
        <p:blipFill>
          <a:blip r:embed="rId10">
            <a:alphaModFix/>
          </a:blip>
          <a:stretch>
            <a:fillRect/>
          </a:stretch>
        </p:blipFill>
        <p:spPr>
          <a:xfrm>
            <a:off x="3202000" y="4195125"/>
            <a:ext cx="2770850" cy="2036650"/>
          </a:xfrm>
          <a:prstGeom prst="rect">
            <a:avLst/>
          </a:prstGeom>
          <a:noFill/>
          <a:ln>
            <a:noFill/>
          </a:ln>
        </p:spPr>
      </p:pic>
      <p:sp>
        <p:nvSpPr>
          <p:cNvPr id="269" name="Google Shape;269;p23"/>
          <p:cNvSpPr txBox="1"/>
          <p:nvPr/>
        </p:nvSpPr>
        <p:spPr>
          <a:xfrm>
            <a:off x="1211050" y="16251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Accuracy</a:t>
            </a:r>
            <a:endParaRPr sz="800">
              <a:latin typeface="Lato"/>
              <a:ea typeface="Lato"/>
              <a:cs typeface="Lato"/>
              <a:sym typeface="Lato"/>
            </a:endParaRPr>
          </a:p>
        </p:txBody>
      </p:sp>
      <p:sp>
        <p:nvSpPr>
          <p:cNvPr id="270" name="Google Shape;270;p23"/>
          <p:cNvSpPr txBox="1"/>
          <p:nvPr/>
        </p:nvSpPr>
        <p:spPr>
          <a:xfrm>
            <a:off x="4244613" y="1639600"/>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Accuracy</a:t>
            </a:r>
            <a:endParaRPr sz="800">
              <a:latin typeface="Lato"/>
              <a:ea typeface="Lato"/>
              <a:cs typeface="Lato"/>
              <a:sym typeface="Lato"/>
            </a:endParaRPr>
          </a:p>
        </p:txBody>
      </p:sp>
      <p:sp>
        <p:nvSpPr>
          <p:cNvPr id="271" name="Google Shape;271;p23"/>
          <p:cNvSpPr txBox="1"/>
          <p:nvPr/>
        </p:nvSpPr>
        <p:spPr>
          <a:xfrm>
            <a:off x="1320100" y="40129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loss</a:t>
            </a:r>
            <a:endParaRPr sz="800">
              <a:latin typeface="Lato"/>
              <a:ea typeface="Lato"/>
              <a:cs typeface="Lato"/>
              <a:sym typeface="Lato"/>
            </a:endParaRPr>
          </a:p>
        </p:txBody>
      </p:sp>
      <p:sp>
        <p:nvSpPr>
          <p:cNvPr id="272" name="Google Shape;272;p23"/>
          <p:cNvSpPr txBox="1"/>
          <p:nvPr/>
        </p:nvSpPr>
        <p:spPr>
          <a:xfrm>
            <a:off x="4397038" y="40831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loss</a:t>
            </a:r>
            <a:endParaRPr sz="800">
              <a:latin typeface="Lato"/>
              <a:ea typeface="Lato"/>
              <a:cs typeface="Lato"/>
              <a:sym typeface="Lato"/>
            </a:endParaRPr>
          </a:p>
        </p:txBody>
      </p:sp>
      <p:sp>
        <p:nvSpPr>
          <p:cNvPr id="273" name="Google Shape;273;p23"/>
          <p:cNvSpPr txBox="1"/>
          <p:nvPr/>
        </p:nvSpPr>
        <p:spPr>
          <a:xfrm>
            <a:off x="4320838" y="3778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274" name="Google Shape;274;p23"/>
          <p:cNvSpPr txBox="1"/>
          <p:nvPr/>
        </p:nvSpPr>
        <p:spPr>
          <a:xfrm>
            <a:off x="1272838" y="3778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275" name="Google Shape;275;p23"/>
          <p:cNvSpPr txBox="1"/>
          <p:nvPr/>
        </p:nvSpPr>
        <p:spPr>
          <a:xfrm>
            <a:off x="1375888" y="6079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276" name="Google Shape;276;p23"/>
          <p:cNvSpPr txBox="1"/>
          <p:nvPr/>
        </p:nvSpPr>
        <p:spPr>
          <a:xfrm>
            <a:off x="4500088" y="6079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1755275" y="336850"/>
            <a:ext cx="8628300" cy="6003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75675"/>
              <a:buFont typeface="Gill Sans"/>
              <a:buNone/>
            </a:pPr>
            <a:r>
              <a:rPr lang="en-US"/>
              <a:t>Live Video Transformation</a:t>
            </a:r>
            <a:endParaRPr/>
          </a:p>
        </p:txBody>
      </p:sp>
      <p:pic>
        <p:nvPicPr>
          <p:cNvPr id="282" name="Google Shape;282;p24"/>
          <p:cNvPicPr preferRelativeResize="0"/>
          <p:nvPr/>
        </p:nvPicPr>
        <p:blipFill rotWithShape="1">
          <a:blip r:embed="rId3">
            <a:alphaModFix/>
          </a:blip>
          <a:srcRect b="35726" l="12456" r="12456" t="2483"/>
          <a:stretch/>
        </p:blipFill>
        <p:spPr>
          <a:xfrm>
            <a:off x="1755400" y="1128525"/>
            <a:ext cx="8628301" cy="2590825"/>
          </a:xfrm>
          <a:prstGeom prst="rect">
            <a:avLst/>
          </a:prstGeom>
          <a:noFill/>
          <a:ln>
            <a:noFill/>
          </a:ln>
        </p:spPr>
      </p:pic>
      <p:pic>
        <p:nvPicPr>
          <p:cNvPr id="283" name="Google Shape;283;p24"/>
          <p:cNvPicPr preferRelativeResize="0"/>
          <p:nvPr/>
        </p:nvPicPr>
        <p:blipFill rotWithShape="1">
          <a:blip r:embed="rId4">
            <a:alphaModFix/>
          </a:blip>
          <a:srcRect b="6961" l="0" r="0" t="7201"/>
          <a:stretch/>
        </p:blipFill>
        <p:spPr>
          <a:xfrm>
            <a:off x="1755400" y="3910725"/>
            <a:ext cx="8628301" cy="2590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505750" y="200800"/>
            <a:ext cx="11202000" cy="860700"/>
          </a:xfrm>
          <a:prstGeom prst="rect">
            <a:avLst/>
          </a:prstGeom>
        </p:spPr>
        <p:txBody>
          <a:bodyPr anchorCtr="0" anchor="ctr" bIns="182875" lIns="182875" spcFirstLastPara="1" rIns="182875" wrap="square" tIns="182875">
            <a:normAutofit fontScale="90000"/>
          </a:bodyPr>
          <a:lstStyle/>
          <a:p>
            <a:pPr indent="0" lvl="0" marL="0" rtl="0" algn="ctr">
              <a:spcBef>
                <a:spcPts val="0"/>
              </a:spcBef>
              <a:spcAft>
                <a:spcPts val="0"/>
              </a:spcAft>
              <a:buNone/>
            </a:pPr>
            <a:r>
              <a:rPr lang="en-US"/>
              <a:t>Live Facial Expression Detection</a:t>
            </a:r>
            <a:endParaRPr/>
          </a:p>
        </p:txBody>
      </p:sp>
      <p:pic>
        <p:nvPicPr>
          <p:cNvPr id="290" name="Google Shape;290;p25" title="Screen Recording 2022-05-05 at 6.49.27 PM.mov">
            <a:hlinkClick r:id="rId3"/>
          </p:cNvPr>
          <p:cNvPicPr preferRelativeResize="0"/>
          <p:nvPr/>
        </p:nvPicPr>
        <p:blipFill>
          <a:blip r:embed="rId4">
            <a:alphaModFix/>
          </a:blip>
          <a:stretch>
            <a:fillRect/>
          </a:stretch>
        </p:blipFill>
        <p:spPr>
          <a:xfrm>
            <a:off x="495050" y="1331150"/>
            <a:ext cx="11201900" cy="534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2231111" y="2615967"/>
            <a:ext cx="7729800" cy="1188600"/>
          </a:xfrm>
          <a:prstGeom prst="rect">
            <a:avLst/>
          </a:prstGeom>
        </p:spPr>
        <p:txBody>
          <a:bodyPr anchorCtr="0" anchor="ctr" bIns="182875" lIns="182875" spcFirstLastPara="1" rIns="182875" wrap="square" tIns="182875">
            <a:normAutofit/>
          </a:bodyPr>
          <a:lstStyle/>
          <a:p>
            <a:pPr indent="0" lvl="0" marL="0" rtl="0" algn="ctr">
              <a:spcBef>
                <a:spcPts val="0"/>
              </a:spcBef>
              <a:spcAft>
                <a:spcPts val="0"/>
              </a:spcAft>
              <a:buNone/>
            </a:pPr>
            <a:r>
              <a:rPr lang="en-US"/>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 name="Shape 104"/>
        <p:cNvGrpSpPr/>
        <p:nvPr/>
      </p:nvGrpSpPr>
      <p:grpSpPr>
        <a:xfrm>
          <a:off x="0" y="0"/>
          <a:ext cx="0" cy="0"/>
          <a:chOff x="0" y="0"/>
          <a:chExt cx="0" cy="0"/>
        </a:xfrm>
      </p:grpSpPr>
      <p:sp>
        <p:nvSpPr>
          <p:cNvPr id="105" name="Google Shape;105;p15"/>
          <p:cNvSpPr txBox="1"/>
          <p:nvPr>
            <p:ph type="title"/>
          </p:nvPr>
        </p:nvSpPr>
        <p:spPr>
          <a:xfrm>
            <a:off x="5445496" y="978776"/>
            <a:ext cx="5925310" cy="1174991"/>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000"/>
              <a:buFont typeface="Gill Sans"/>
              <a:buNone/>
            </a:pPr>
            <a:r>
              <a:rPr lang="en-US" sz="2000"/>
              <a:t>PROBLEM STATEMENT</a:t>
            </a:r>
            <a:endParaRPr/>
          </a:p>
        </p:txBody>
      </p:sp>
      <p:sp>
        <p:nvSpPr>
          <p:cNvPr id="106" name="Google Shape;106;p15"/>
          <p:cNvSpPr txBox="1"/>
          <p:nvPr>
            <p:ph idx="1" type="body"/>
          </p:nvPr>
        </p:nvSpPr>
        <p:spPr>
          <a:xfrm>
            <a:off x="5445496" y="2328292"/>
            <a:ext cx="5925300" cy="3255300"/>
          </a:xfrm>
          <a:prstGeom prst="rect">
            <a:avLst/>
          </a:prstGeom>
          <a:noFill/>
          <a:ln>
            <a:noFill/>
          </a:ln>
        </p:spPr>
        <p:txBody>
          <a:bodyPr anchorCtr="0" anchor="t" bIns="45700" lIns="91425" spcFirstLastPara="1" rIns="91425" wrap="square" tIns="45700">
            <a:noAutofit/>
          </a:bodyPr>
          <a:lstStyle/>
          <a:p>
            <a:pPr indent="0" lvl="1" marL="228600" rtl="0" algn="l">
              <a:lnSpc>
                <a:spcPct val="90000"/>
              </a:lnSpc>
              <a:spcBef>
                <a:spcPts val="0"/>
              </a:spcBef>
              <a:spcAft>
                <a:spcPts val="0"/>
              </a:spcAft>
              <a:buSzPts val="1400"/>
              <a:buNone/>
            </a:pPr>
            <a:r>
              <a:t/>
            </a:r>
            <a:endParaRPr sz="1400">
              <a:latin typeface="Calibri"/>
              <a:ea typeface="Calibri"/>
              <a:cs typeface="Calibri"/>
              <a:sym typeface="Calibri"/>
            </a:endParaRPr>
          </a:p>
          <a:p>
            <a:pPr indent="-342900" lvl="0" marL="342900" rtl="0" algn="l">
              <a:lnSpc>
                <a:spcPct val="90000"/>
              </a:lnSpc>
              <a:spcBef>
                <a:spcPts val="1000"/>
              </a:spcBef>
              <a:spcAft>
                <a:spcPts val="0"/>
              </a:spcAft>
              <a:buSzPts val="1800"/>
              <a:buChar char="●"/>
            </a:pPr>
            <a:r>
              <a:rPr lang="en-US">
                <a:latin typeface="Calibri"/>
                <a:ea typeface="Calibri"/>
                <a:cs typeface="Calibri"/>
                <a:sym typeface="Calibri"/>
              </a:rPr>
              <a:t>The ability to recognize emotional facial expressions is essential for good interpersonal communication.</a:t>
            </a:r>
            <a:endParaRPr/>
          </a:p>
          <a:p>
            <a:pPr indent="-342900" lvl="0" marL="342900" rtl="0" algn="l">
              <a:lnSpc>
                <a:spcPct val="90000"/>
              </a:lnSpc>
              <a:spcBef>
                <a:spcPts val="1000"/>
              </a:spcBef>
              <a:spcAft>
                <a:spcPts val="0"/>
              </a:spcAft>
              <a:buSzPts val="1600"/>
              <a:buFont typeface="Arial"/>
              <a:buChar char="●"/>
            </a:pPr>
            <a:r>
              <a:rPr lang="en-US" sz="1600">
                <a:latin typeface="Calibri"/>
                <a:ea typeface="Calibri"/>
                <a:cs typeface="Calibri"/>
                <a:sym typeface="Calibri"/>
              </a:rPr>
              <a:t>Facial Emotion Recognition has plenty of uses cases like</a:t>
            </a:r>
            <a:endParaRPr/>
          </a:p>
          <a:p>
            <a:pPr indent="-342900" lvl="1" marL="571500" rtl="0" algn="l">
              <a:lnSpc>
                <a:spcPct val="90000"/>
              </a:lnSpc>
              <a:spcBef>
                <a:spcPts val="1000"/>
              </a:spcBef>
              <a:spcAft>
                <a:spcPts val="0"/>
              </a:spcAft>
              <a:buSzPts val="1400"/>
              <a:buChar char="○"/>
            </a:pPr>
            <a:r>
              <a:rPr lang="en-US" sz="1400">
                <a:latin typeface="Calibri"/>
                <a:ea typeface="Calibri"/>
                <a:cs typeface="Calibri"/>
                <a:sym typeface="Calibri"/>
              </a:rPr>
              <a:t>Smarter border control for screening</a:t>
            </a:r>
            <a:endParaRPr/>
          </a:p>
          <a:p>
            <a:pPr indent="-342900" lvl="1" marL="571500" rtl="0" algn="l">
              <a:lnSpc>
                <a:spcPct val="90000"/>
              </a:lnSpc>
              <a:spcBef>
                <a:spcPts val="1000"/>
              </a:spcBef>
              <a:spcAft>
                <a:spcPts val="0"/>
              </a:spcAft>
              <a:buSzPts val="1400"/>
              <a:buChar char="○"/>
            </a:pPr>
            <a:r>
              <a:rPr lang="en-US" sz="1400">
                <a:latin typeface="Calibri"/>
                <a:ea typeface="Calibri"/>
                <a:cs typeface="Calibri"/>
                <a:sym typeface="Calibri"/>
              </a:rPr>
              <a:t>Healthcare – Prioritizing patients</a:t>
            </a:r>
            <a:endParaRPr/>
          </a:p>
          <a:p>
            <a:pPr indent="-342900" lvl="1" marL="571500" rtl="0" algn="l">
              <a:lnSpc>
                <a:spcPct val="90000"/>
              </a:lnSpc>
              <a:spcBef>
                <a:spcPts val="1000"/>
              </a:spcBef>
              <a:spcAft>
                <a:spcPts val="0"/>
              </a:spcAft>
              <a:buSzPts val="1400"/>
              <a:buChar char="○"/>
            </a:pPr>
            <a:r>
              <a:rPr lang="en-US" sz="1400">
                <a:latin typeface="Calibri"/>
                <a:ea typeface="Calibri"/>
                <a:cs typeface="Calibri"/>
                <a:sym typeface="Calibri"/>
              </a:rPr>
              <a:t>Marketing – Analyzing focus groups</a:t>
            </a:r>
            <a:endParaRPr/>
          </a:p>
          <a:p>
            <a:pPr indent="-342900" lvl="1" marL="571500" rtl="0" algn="l">
              <a:lnSpc>
                <a:spcPct val="90000"/>
              </a:lnSpc>
              <a:spcBef>
                <a:spcPts val="1000"/>
              </a:spcBef>
              <a:spcAft>
                <a:spcPts val="0"/>
              </a:spcAft>
              <a:buSzPts val="1400"/>
              <a:buChar char="○"/>
            </a:pPr>
            <a:r>
              <a:rPr lang="en-US" sz="1400">
                <a:latin typeface="Calibri"/>
                <a:ea typeface="Calibri"/>
                <a:cs typeface="Calibri"/>
                <a:sym typeface="Calibri"/>
              </a:rPr>
              <a:t>Alerting drivers</a:t>
            </a:r>
            <a:endParaRPr sz="1400">
              <a:latin typeface="Calibri"/>
              <a:ea typeface="Calibri"/>
              <a:cs typeface="Calibri"/>
              <a:sym typeface="Calibri"/>
            </a:endParaRPr>
          </a:p>
          <a:p>
            <a:pPr indent="-342900" lvl="0" marL="342900" rtl="0" algn="l">
              <a:lnSpc>
                <a:spcPct val="90000"/>
              </a:lnSpc>
              <a:spcBef>
                <a:spcPts val="1000"/>
              </a:spcBef>
              <a:spcAft>
                <a:spcPts val="0"/>
              </a:spcAft>
              <a:buSzPts val="1600"/>
              <a:buFont typeface="Arial"/>
              <a:buChar char="●"/>
            </a:pPr>
            <a:r>
              <a:rPr lang="en-US" sz="1600">
                <a:latin typeface="Calibri"/>
                <a:ea typeface="Calibri"/>
                <a:cs typeface="Calibri"/>
                <a:sym typeface="Calibri"/>
              </a:rPr>
              <a:t>Implemented CNN models to tackle this issue with comparison analysis</a:t>
            </a:r>
            <a:endParaRPr sz="1600">
              <a:latin typeface="Calibri"/>
              <a:ea typeface="Calibri"/>
              <a:cs typeface="Calibri"/>
              <a:sym typeface="Calibri"/>
            </a:endParaRPr>
          </a:p>
          <a:p>
            <a:pPr indent="-342900" lvl="0" marL="342900" rtl="0" algn="l">
              <a:lnSpc>
                <a:spcPct val="90000"/>
              </a:lnSpc>
              <a:spcBef>
                <a:spcPts val="1600"/>
              </a:spcBef>
              <a:spcAft>
                <a:spcPts val="1600"/>
              </a:spcAft>
              <a:buSzPts val="1600"/>
              <a:buFont typeface="Arial"/>
              <a:buChar char="●"/>
            </a:pPr>
            <a:r>
              <a:rPr lang="en-US" sz="1600">
                <a:latin typeface="Calibri"/>
                <a:ea typeface="Calibri"/>
                <a:cs typeface="Calibri"/>
                <a:sym typeface="Calibri"/>
              </a:rPr>
              <a:t>On the frontend side, we have implemented a live image classification model based on ResNet.</a:t>
            </a:r>
            <a:endParaRPr/>
          </a:p>
        </p:txBody>
      </p:sp>
      <p:pic>
        <p:nvPicPr>
          <p:cNvPr id="107" name="Google Shape;107;p15"/>
          <p:cNvPicPr preferRelativeResize="0"/>
          <p:nvPr/>
        </p:nvPicPr>
        <p:blipFill rotWithShape="1">
          <a:blip r:embed="rId3">
            <a:alphaModFix/>
          </a:blip>
          <a:srcRect b="0" l="6872" r="54927" t="0"/>
          <a:stretch/>
        </p:blipFill>
        <p:spPr>
          <a:xfrm>
            <a:off x="20" y="10"/>
            <a:ext cx="4657325" cy="685798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282650" y="142825"/>
            <a:ext cx="11670300" cy="749700"/>
          </a:xfrm>
          <a:prstGeom prst="rect">
            <a:avLst/>
          </a:prstGeom>
        </p:spPr>
        <p:txBody>
          <a:bodyPr anchorCtr="0" anchor="ctr" bIns="182875" lIns="182875" spcFirstLastPara="1" rIns="182875" wrap="square" tIns="182875">
            <a:normAutofit fontScale="90000"/>
          </a:bodyPr>
          <a:lstStyle/>
          <a:p>
            <a:pPr indent="0" lvl="0" marL="0" rtl="0" algn="ctr">
              <a:spcBef>
                <a:spcPts val="0"/>
              </a:spcBef>
              <a:spcAft>
                <a:spcPts val="0"/>
              </a:spcAft>
              <a:buNone/>
            </a:pPr>
            <a:r>
              <a:rPr lang="en-US"/>
              <a:t>Dataset</a:t>
            </a:r>
            <a:endParaRPr/>
          </a:p>
        </p:txBody>
      </p:sp>
      <p:sp>
        <p:nvSpPr>
          <p:cNvPr id="114" name="Google Shape;114;p16"/>
          <p:cNvSpPr txBox="1"/>
          <p:nvPr>
            <p:ph idx="1" type="body"/>
          </p:nvPr>
        </p:nvSpPr>
        <p:spPr>
          <a:xfrm>
            <a:off x="520000" y="1237825"/>
            <a:ext cx="7174800" cy="2032800"/>
          </a:xfrm>
          <a:prstGeom prst="rect">
            <a:avLst/>
          </a:prstGeom>
        </p:spPr>
        <p:txBody>
          <a:bodyPr anchorCtr="0" anchor="t" bIns="45700" lIns="91425" spcFirstLastPara="1" rIns="91425" wrap="square" tIns="45700">
            <a:noAutofit/>
          </a:bodyPr>
          <a:lstStyle/>
          <a:p>
            <a:pPr indent="-317500" lvl="0" marL="457200" rtl="0" algn="l">
              <a:lnSpc>
                <a:spcPct val="70000"/>
              </a:lnSpc>
              <a:spcBef>
                <a:spcPts val="0"/>
              </a:spcBef>
              <a:spcAft>
                <a:spcPts val="0"/>
              </a:spcAft>
              <a:buSzPts val="1400"/>
              <a:buFont typeface="Calibri"/>
              <a:buChar char="●"/>
            </a:pPr>
            <a:r>
              <a:rPr lang="en-US" sz="1400">
                <a:latin typeface="Calibri"/>
                <a:ea typeface="Calibri"/>
                <a:cs typeface="Calibri"/>
                <a:sym typeface="Calibri"/>
              </a:rPr>
              <a:t>This FER2013 kaggle dataset contains images with</a:t>
            </a:r>
            <a:r>
              <a:rPr lang="en-US" sz="1400">
                <a:latin typeface="Calibri"/>
                <a:ea typeface="Calibri"/>
                <a:cs typeface="Calibri"/>
                <a:sym typeface="Calibri"/>
              </a:rPr>
              <a:t> 7 labels categories</a:t>
            </a:r>
            <a:r>
              <a:rPr lang="en-US" sz="1400">
                <a:latin typeface="Calibri"/>
                <a:ea typeface="Calibri"/>
                <a:cs typeface="Calibri"/>
                <a:sym typeface="Calibri"/>
              </a:rPr>
              <a:t>:</a:t>
            </a:r>
            <a:endParaRPr sz="1400">
              <a:latin typeface="Calibri"/>
              <a:ea typeface="Calibri"/>
              <a:cs typeface="Calibri"/>
              <a:sym typeface="Calibri"/>
            </a:endParaRPr>
          </a:p>
          <a:p>
            <a:pPr indent="-317500" lvl="1" marL="914400" rtl="0" algn="l">
              <a:lnSpc>
                <a:spcPct val="70000"/>
              </a:lnSpc>
              <a:spcBef>
                <a:spcPts val="1600"/>
              </a:spcBef>
              <a:spcAft>
                <a:spcPts val="0"/>
              </a:spcAft>
              <a:buSzPts val="1400"/>
              <a:buFont typeface="Calibri"/>
              <a:buChar char="○"/>
            </a:pPr>
            <a:r>
              <a:rPr lang="en-US" sz="1400">
                <a:latin typeface="Calibri"/>
                <a:ea typeface="Calibri"/>
                <a:cs typeface="Calibri"/>
                <a:sym typeface="Calibri"/>
              </a:rPr>
              <a:t>{Angry, Fear, Disgust, Sad, Neutral, Surprise, Happy}}</a:t>
            </a:r>
            <a:endParaRPr sz="1400">
              <a:latin typeface="Calibri"/>
              <a:ea typeface="Calibri"/>
              <a:cs typeface="Calibri"/>
              <a:sym typeface="Calibri"/>
            </a:endParaRPr>
          </a:p>
          <a:p>
            <a:pPr indent="-317500" lvl="0" marL="457200" rtl="0" algn="l">
              <a:lnSpc>
                <a:spcPct val="70000"/>
              </a:lnSpc>
              <a:spcBef>
                <a:spcPts val="1600"/>
              </a:spcBef>
              <a:spcAft>
                <a:spcPts val="0"/>
              </a:spcAft>
              <a:buSzPts val="1400"/>
              <a:buFont typeface="Calibri"/>
              <a:buChar char="●"/>
            </a:pPr>
            <a:r>
              <a:rPr lang="en-US" sz="1400">
                <a:latin typeface="Calibri"/>
                <a:ea typeface="Calibri"/>
                <a:cs typeface="Calibri"/>
                <a:sym typeface="Calibri"/>
              </a:rPr>
              <a:t>The images are 48x48(width, height) grayscale images, a sample batch shown.</a:t>
            </a:r>
            <a:endParaRPr sz="1400">
              <a:latin typeface="Calibri"/>
              <a:ea typeface="Calibri"/>
              <a:cs typeface="Calibri"/>
              <a:sym typeface="Calibri"/>
            </a:endParaRPr>
          </a:p>
          <a:p>
            <a:pPr indent="-317500" lvl="0" marL="457200" rtl="0" algn="l">
              <a:lnSpc>
                <a:spcPct val="70000"/>
              </a:lnSpc>
              <a:spcBef>
                <a:spcPts val="1600"/>
              </a:spcBef>
              <a:spcAft>
                <a:spcPts val="0"/>
              </a:spcAft>
              <a:buSzPts val="1400"/>
              <a:buFont typeface="Calibri"/>
              <a:buChar char="●"/>
            </a:pPr>
            <a:r>
              <a:rPr lang="en-US" sz="1400">
                <a:latin typeface="Calibri"/>
                <a:ea typeface="Calibri"/>
                <a:cs typeface="Calibri"/>
                <a:sym typeface="Calibri"/>
              </a:rPr>
              <a:t>Preprocessing: h</a:t>
            </a:r>
            <a:r>
              <a:rPr lang="en-US" sz="1400">
                <a:latin typeface="Calibri"/>
                <a:ea typeface="Calibri"/>
                <a:cs typeface="Calibri"/>
                <a:sym typeface="Calibri"/>
              </a:rPr>
              <a:t>orizontal</a:t>
            </a:r>
            <a:r>
              <a:rPr lang="en-US" sz="1400">
                <a:latin typeface="Calibri"/>
                <a:ea typeface="Calibri"/>
                <a:cs typeface="Calibri"/>
                <a:sym typeface="Calibri"/>
              </a:rPr>
              <a:t> flipping, reshape, normalizing, feature embeddings (</a:t>
            </a:r>
            <a:r>
              <a:rPr lang="en-US" sz="1400">
                <a:latin typeface="Calibri"/>
                <a:ea typeface="Calibri"/>
                <a:cs typeface="Calibri"/>
                <a:sym typeface="Calibri"/>
              </a:rPr>
              <a:t>toTensor)</a:t>
            </a:r>
            <a:endParaRPr sz="1400">
              <a:latin typeface="Calibri"/>
              <a:ea typeface="Calibri"/>
              <a:cs typeface="Calibri"/>
              <a:sym typeface="Calibri"/>
            </a:endParaRPr>
          </a:p>
          <a:p>
            <a:pPr indent="-317500" lvl="0" marL="457200" rtl="0" algn="l">
              <a:lnSpc>
                <a:spcPct val="70000"/>
              </a:lnSpc>
              <a:spcBef>
                <a:spcPts val="1600"/>
              </a:spcBef>
              <a:spcAft>
                <a:spcPts val="0"/>
              </a:spcAft>
              <a:buSzPts val="1400"/>
              <a:buFont typeface="Calibri"/>
              <a:buChar char="●"/>
            </a:pPr>
            <a:r>
              <a:rPr lang="en-US" sz="1400">
                <a:latin typeface="Calibri"/>
                <a:ea typeface="Calibri"/>
                <a:cs typeface="Calibri"/>
                <a:sym typeface="Calibri"/>
              </a:rPr>
              <a:t>Live Video Data transformation includes:</a:t>
            </a:r>
            <a:endParaRPr sz="1400">
              <a:latin typeface="Calibri"/>
              <a:ea typeface="Calibri"/>
              <a:cs typeface="Calibri"/>
              <a:sym typeface="Calibri"/>
            </a:endParaRPr>
          </a:p>
          <a:p>
            <a:pPr indent="-317500" lvl="1" marL="914400" rtl="0" algn="l">
              <a:lnSpc>
                <a:spcPct val="70000"/>
              </a:lnSpc>
              <a:spcBef>
                <a:spcPts val="0"/>
              </a:spcBef>
              <a:spcAft>
                <a:spcPts val="0"/>
              </a:spcAft>
              <a:buSzPts val="1400"/>
              <a:buFont typeface="Calibri"/>
              <a:buChar char="○"/>
            </a:pPr>
            <a:r>
              <a:rPr lang="en-US" sz="1400">
                <a:latin typeface="Calibri"/>
                <a:ea typeface="Calibri"/>
                <a:cs typeface="Calibri"/>
                <a:sym typeface="Calibri"/>
              </a:rPr>
              <a:t>capturing video stream and reshaping into cropped images of size 48x48</a:t>
            </a:r>
            <a:endParaRPr sz="1400">
              <a:latin typeface="Calibri"/>
              <a:ea typeface="Calibri"/>
              <a:cs typeface="Calibri"/>
              <a:sym typeface="Calibri"/>
            </a:endParaRPr>
          </a:p>
          <a:p>
            <a:pPr indent="-317500" lvl="1" marL="914400" rtl="0" algn="l">
              <a:lnSpc>
                <a:spcPct val="70000"/>
              </a:lnSpc>
              <a:spcBef>
                <a:spcPts val="0"/>
              </a:spcBef>
              <a:spcAft>
                <a:spcPts val="0"/>
              </a:spcAft>
              <a:buSzPts val="1400"/>
              <a:buFont typeface="Calibri"/>
              <a:buChar char="○"/>
            </a:pPr>
            <a:r>
              <a:rPr lang="en-US" sz="1400">
                <a:latin typeface="Calibri"/>
                <a:ea typeface="Calibri"/>
                <a:cs typeface="Calibri"/>
                <a:sym typeface="Calibri"/>
              </a:rPr>
              <a:t>converting into grayscale</a:t>
            </a:r>
            <a:endParaRPr sz="1400">
              <a:latin typeface="Calibri"/>
              <a:ea typeface="Calibri"/>
              <a:cs typeface="Calibri"/>
              <a:sym typeface="Calibri"/>
            </a:endParaRPr>
          </a:p>
        </p:txBody>
      </p:sp>
      <p:grpSp>
        <p:nvGrpSpPr>
          <p:cNvPr id="115" name="Google Shape;115;p16"/>
          <p:cNvGrpSpPr/>
          <p:nvPr/>
        </p:nvGrpSpPr>
        <p:grpSpPr>
          <a:xfrm>
            <a:off x="7911913" y="1521800"/>
            <a:ext cx="3219813" cy="3886600"/>
            <a:chOff x="7911913" y="1521800"/>
            <a:chExt cx="3219813" cy="3886600"/>
          </a:xfrm>
        </p:grpSpPr>
        <p:pic>
          <p:nvPicPr>
            <p:cNvPr id="116" name="Google Shape;116;p16"/>
            <p:cNvPicPr preferRelativeResize="0"/>
            <p:nvPr/>
          </p:nvPicPr>
          <p:blipFill rotWithShape="1">
            <a:blip r:embed="rId3">
              <a:alphaModFix/>
            </a:blip>
            <a:srcRect b="0" l="11827" r="21952" t="54073"/>
            <a:stretch/>
          </p:blipFill>
          <p:spPr>
            <a:xfrm>
              <a:off x="8010525" y="3218425"/>
              <a:ext cx="2685450" cy="941850"/>
            </a:xfrm>
            <a:prstGeom prst="rect">
              <a:avLst/>
            </a:prstGeom>
            <a:noFill/>
            <a:ln>
              <a:noFill/>
            </a:ln>
          </p:spPr>
        </p:pic>
        <p:pic>
          <p:nvPicPr>
            <p:cNvPr id="117" name="Google Shape;117;p16"/>
            <p:cNvPicPr preferRelativeResize="0"/>
            <p:nvPr/>
          </p:nvPicPr>
          <p:blipFill rotWithShape="1">
            <a:blip r:embed="rId4">
              <a:alphaModFix/>
            </a:blip>
            <a:srcRect b="0" l="13492" r="23956" t="55315"/>
            <a:stretch/>
          </p:blipFill>
          <p:spPr>
            <a:xfrm>
              <a:off x="8010525" y="4466550"/>
              <a:ext cx="2685451" cy="941850"/>
            </a:xfrm>
            <a:prstGeom prst="rect">
              <a:avLst/>
            </a:prstGeom>
            <a:noFill/>
            <a:ln>
              <a:noFill/>
            </a:ln>
          </p:spPr>
        </p:pic>
        <p:pic>
          <p:nvPicPr>
            <p:cNvPr id="118" name="Google Shape;118;p16"/>
            <p:cNvPicPr preferRelativeResize="0"/>
            <p:nvPr/>
          </p:nvPicPr>
          <p:blipFill rotWithShape="1">
            <a:blip r:embed="rId5">
              <a:alphaModFix/>
            </a:blip>
            <a:srcRect b="0" l="12821" r="24142" t="54783"/>
            <a:stretch/>
          </p:blipFill>
          <p:spPr>
            <a:xfrm>
              <a:off x="8010525" y="1894100"/>
              <a:ext cx="2685450" cy="941850"/>
            </a:xfrm>
            <a:prstGeom prst="rect">
              <a:avLst/>
            </a:prstGeom>
            <a:noFill/>
            <a:ln>
              <a:noFill/>
            </a:ln>
          </p:spPr>
        </p:pic>
        <p:sp>
          <p:nvSpPr>
            <p:cNvPr id="119" name="Google Shape;119;p16"/>
            <p:cNvSpPr txBox="1"/>
            <p:nvPr/>
          </p:nvSpPr>
          <p:spPr>
            <a:xfrm>
              <a:off x="7911925" y="4116300"/>
              <a:ext cx="31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ill Sans"/>
                  <a:ea typeface="Gill Sans"/>
                  <a:cs typeface="Gill Sans"/>
                  <a:sym typeface="Gill Sans"/>
                </a:rPr>
                <a:t>Validation Dataset Summary</a:t>
              </a:r>
              <a:endParaRPr b="1">
                <a:latin typeface="Gill Sans"/>
                <a:ea typeface="Gill Sans"/>
                <a:cs typeface="Gill Sans"/>
                <a:sym typeface="Gill Sans"/>
              </a:endParaRPr>
            </a:p>
          </p:txBody>
        </p:sp>
        <p:sp>
          <p:nvSpPr>
            <p:cNvPr id="120" name="Google Shape;120;p16"/>
            <p:cNvSpPr txBox="1"/>
            <p:nvPr/>
          </p:nvSpPr>
          <p:spPr>
            <a:xfrm>
              <a:off x="7934325" y="2862200"/>
              <a:ext cx="31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ill Sans"/>
                  <a:ea typeface="Gill Sans"/>
                  <a:cs typeface="Gill Sans"/>
                  <a:sym typeface="Gill Sans"/>
                </a:rPr>
                <a:t>Testing Dataset Summary</a:t>
              </a:r>
              <a:endParaRPr b="1">
                <a:latin typeface="Gill Sans"/>
                <a:ea typeface="Gill Sans"/>
                <a:cs typeface="Gill Sans"/>
                <a:sym typeface="Gill Sans"/>
              </a:endParaRPr>
            </a:p>
          </p:txBody>
        </p:sp>
        <p:sp>
          <p:nvSpPr>
            <p:cNvPr id="121" name="Google Shape;121;p16"/>
            <p:cNvSpPr txBox="1"/>
            <p:nvPr/>
          </p:nvSpPr>
          <p:spPr>
            <a:xfrm>
              <a:off x="7911913" y="1521800"/>
              <a:ext cx="31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ill Sans"/>
                  <a:ea typeface="Gill Sans"/>
                  <a:cs typeface="Gill Sans"/>
                  <a:sym typeface="Gill Sans"/>
                </a:rPr>
                <a:t>Training Dataset Summary</a:t>
              </a:r>
              <a:endParaRPr b="1">
                <a:latin typeface="Gill Sans"/>
                <a:ea typeface="Gill Sans"/>
                <a:cs typeface="Gill Sans"/>
                <a:sym typeface="Gill Sans"/>
              </a:endParaRPr>
            </a:p>
          </p:txBody>
        </p:sp>
      </p:grpSp>
      <p:pic>
        <p:nvPicPr>
          <p:cNvPr id="122" name="Google Shape;122;p16"/>
          <p:cNvPicPr preferRelativeResize="0"/>
          <p:nvPr/>
        </p:nvPicPr>
        <p:blipFill>
          <a:blip r:embed="rId6">
            <a:alphaModFix/>
          </a:blip>
          <a:stretch>
            <a:fillRect/>
          </a:stretch>
        </p:blipFill>
        <p:spPr>
          <a:xfrm>
            <a:off x="594375" y="3823225"/>
            <a:ext cx="6436675" cy="2659851"/>
          </a:xfrm>
          <a:prstGeom prst="rect">
            <a:avLst/>
          </a:prstGeom>
          <a:noFill/>
          <a:ln>
            <a:noFill/>
          </a:ln>
        </p:spPr>
      </p:pic>
      <p:sp>
        <p:nvSpPr>
          <p:cNvPr id="123" name="Google Shape;123;p16"/>
          <p:cNvSpPr txBox="1"/>
          <p:nvPr/>
        </p:nvSpPr>
        <p:spPr>
          <a:xfrm>
            <a:off x="594375" y="3346813"/>
            <a:ext cx="17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ill Sans"/>
                <a:ea typeface="Gill Sans"/>
                <a:cs typeface="Gill Sans"/>
                <a:sym typeface="Gill Sans"/>
              </a:rPr>
              <a:t>Sample Batch (64)</a:t>
            </a:r>
            <a:endParaRPr b="1">
              <a:latin typeface="Gill Sans"/>
              <a:ea typeface="Gill Sans"/>
              <a:cs typeface="Gill Sans"/>
              <a:sym typeface="Gill Sans"/>
            </a:endParaRPr>
          </a:p>
        </p:txBody>
      </p:sp>
      <p:cxnSp>
        <p:nvCxnSpPr>
          <p:cNvPr id="124" name="Google Shape;124;p16"/>
          <p:cNvCxnSpPr/>
          <p:nvPr/>
        </p:nvCxnSpPr>
        <p:spPr>
          <a:xfrm>
            <a:off x="7507100" y="1204975"/>
            <a:ext cx="29700" cy="5281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type="title"/>
          </p:nvPr>
        </p:nvSpPr>
        <p:spPr>
          <a:xfrm>
            <a:off x="401325" y="191150"/>
            <a:ext cx="11544300" cy="567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75675"/>
              <a:buFont typeface="Gill Sans"/>
              <a:buNone/>
            </a:pPr>
            <a:r>
              <a:rPr lang="en-US"/>
              <a:t>MODELS </a:t>
            </a:r>
            <a:endParaRPr/>
          </a:p>
        </p:txBody>
      </p:sp>
      <p:sp>
        <p:nvSpPr>
          <p:cNvPr id="130" name="Google Shape;130;p17"/>
          <p:cNvSpPr txBox="1"/>
          <p:nvPr>
            <p:ph idx="1" type="body"/>
          </p:nvPr>
        </p:nvSpPr>
        <p:spPr>
          <a:xfrm>
            <a:off x="401425" y="854925"/>
            <a:ext cx="11544300" cy="23061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275"/>
              <a:buNone/>
            </a:pPr>
            <a:r>
              <a:t/>
            </a:r>
            <a:endParaRPr sz="1300">
              <a:latin typeface="Arial"/>
              <a:ea typeface="Arial"/>
              <a:cs typeface="Arial"/>
              <a:sym typeface="Arial"/>
            </a:endParaRPr>
          </a:p>
          <a:p>
            <a:pPr indent="-196850" lvl="0" marL="228600" rtl="0" algn="l">
              <a:lnSpc>
                <a:spcPct val="80000"/>
              </a:lnSpc>
              <a:spcBef>
                <a:spcPts val="0"/>
              </a:spcBef>
              <a:spcAft>
                <a:spcPts val="0"/>
              </a:spcAft>
              <a:buSzPts val="1300"/>
              <a:buFont typeface="Arial"/>
              <a:buChar char="●"/>
            </a:pPr>
            <a:r>
              <a:rPr b="1" lang="en-US" sz="1300">
                <a:solidFill>
                  <a:srgbClr val="292929"/>
                </a:solidFill>
                <a:highlight>
                  <a:srgbClr val="FFFFFF"/>
                </a:highlight>
                <a:latin typeface="Arial"/>
                <a:ea typeface="Arial"/>
                <a:cs typeface="Arial"/>
                <a:sym typeface="Arial"/>
              </a:rPr>
              <a:t>LeNet</a:t>
            </a:r>
            <a:endParaRPr b="1" sz="1300">
              <a:latin typeface="Arial"/>
              <a:ea typeface="Arial"/>
              <a:cs typeface="Arial"/>
              <a:sym typeface="Arial"/>
            </a:endParaRPr>
          </a:p>
          <a:p>
            <a:pPr indent="-196850" lvl="1" marL="457200" rtl="0" algn="l">
              <a:lnSpc>
                <a:spcPct val="80000"/>
              </a:lnSpc>
              <a:spcBef>
                <a:spcPts val="0"/>
              </a:spcBef>
              <a:spcAft>
                <a:spcPts val="0"/>
              </a:spcAft>
              <a:buSzPts val="1300"/>
              <a:buFont typeface="Arial"/>
              <a:buChar char="○"/>
            </a:pPr>
            <a:r>
              <a:rPr lang="en-US" sz="1300">
                <a:latin typeface="Arial"/>
                <a:ea typeface="Arial"/>
                <a:cs typeface="Arial"/>
                <a:sym typeface="Arial"/>
              </a:rPr>
              <a:t>First CNN model developed to classify handwritten digits, hence suitable for 7 labels classification. It uses Relu as the activation layers. </a:t>
            </a:r>
            <a:endParaRPr sz="1300">
              <a:latin typeface="Arial"/>
              <a:ea typeface="Arial"/>
              <a:cs typeface="Arial"/>
              <a:sym typeface="Arial"/>
            </a:endParaRPr>
          </a:p>
          <a:p>
            <a:pPr indent="-196850" lvl="1" marL="457200" rtl="0" algn="l">
              <a:lnSpc>
                <a:spcPct val="80000"/>
              </a:lnSpc>
              <a:spcBef>
                <a:spcPts val="0"/>
              </a:spcBef>
              <a:spcAft>
                <a:spcPts val="0"/>
              </a:spcAft>
              <a:buSzPts val="1300"/>
              <a:buFont typeface="Arial"/>
              <a:buChar char="○"/>
            </a:pPr>
            <a:r>
              <a:rPr lang="en-US" sz="1300">
                <a:latin typeface="Arial"/>
                <a:ea typeface="Arial"/>
                <a:cs typeface="Arial"/>
                <a:sym typeface="Arial"/>
              </a:rPr>
              <a:t>As our input is 48x48 we have used 3 Layered LeNet with two convolution layers followed by 1 fully connected layer. (large resolution issue)</a:t>
            </a:r>
            <a:endParaRPr sz="1300">
              <a:latin typeface="Arial"/>
              <a:ea typeface="Arial"/>
              <a:cs typeface="Arial"/>
              <a:sym typeface="Arial"/>
            </a:endParaRPr>
          </a:p>
          <a:p>
            <a:pPr indent="0" lvl="0" marL="457200" rtl="0" algn="l">
              <a:lnSpc>
                <a:spcPct val="80000"/>
              </a:lnSpc>
              <a:spcBef>
                <a:spcPts val="0"/>
              </a:spcBef>
              <a:spcAft>
                <a:spcPts val="0"/>
              </a:spcAft>
              <a:buNone/>
            </a:pPr>
            <a:r>
              <a:t/>
            </a:r>
            <a:endParaRPr sz="1300">
              <a:latin typeface="Arial"/>
              <a:ea typeface="Arial"/>
              <a:cs typeface="Arial"/>
              <a:sym typeface="Arial"/>
            </a:endParaRPr>
          </a:p>
          <a:p>
            <a:pPr indent="-196850" lvl="0" marL="228600" rtl="0" algn="l">
              <a:lnSpc>
                <a:spcPct val="80000"/>
              </a:lnSpc>
              <a:spcBef>
                <a:spcPts val="0"/>
              </a:spcBef>
              <a:spcAft>
                <a:spcPts val="0"/>
              </a:spcAft>
              <a:buSzPts val="1300"/>
              <a:buFont typeface="Arial"/>
              <a:buChar char="●"/>
            </a:pPr>
            <a:r>
              <a:rPr b="1" lang="en-US" sz="1300">
                <a:solidFill>
                  <a:srgbClr val="292929"/>
                </a:solidFill>
                <a:highlight>
                  <a:srgbClr val="FFFFFF"/>
                </a:highlight>
                <a:latin typeface="Arial"/>
                <a:ea typeface="Arial"/>
                <a:cs typeface="Arial"/>
                <a:sym typeface="Arial"/>
              </a:rPr>
              <a:t>AlexNet</a:t>
            </a:r>
            <a:r>
              <a:rPr lang="en-US" sz="1300">
                <a:latin typeface="Arial"/>
                <a:ea typeface="Arial"/>
                <a:cs typeface="Arial"/>
                <a:sym typeface="Arial"/>
              </a:rPr>
              <a:t> </a:t>
            </a:r>
            <a:endParaRPr sz="1300">
              <a:latin typeface="Arial"/>
              <a:ea typeface="Arial"/>
              <a:cs typeface="Arial"/>
              <a:sym typeface="Arial"/>
            </a:endParaRPr>
          </a:p>
          <a:p>
            <a:pPr indent="-196850" lvl="1" marL="457200" rtl="0" algn="l">
              <a:lnSpc>
                <a:spcPct val="80000"/>
              </a:lnSpc>
              <a:spcBef>
                <a:spcPts val="0"/>
              </a:spcBef>
              <a:spcAft>
                <a:spcPts val="0"/>
              </a:spcAft>
              <a:buSzPts val="1300"/>
              <a:buFont typeface="Arial"/>
              <a:buChar char="○"/>
            </a:pPr>
            <a:r>
              <a:rPr lang="en-US" sz="1300">
                <a:solidFill>
                  <a:srgbClr val="292929"/>
                </a:solidFill>
                <a:highlight>
                  <a:srgbClr val="FFFFFF"/>
                </a:highlight>
                <a:latin typeface="Arial"/>
                <a:ea typeface="Arial"/>
                <a:cs typeface="Arial"/>
                <a:sym typeface="Arial"/>
              </a:rPr>
              <a:t>D</a:t>
            </a:r>
            <a:r>
              <a:rPr lang="en-US" sz="1300">
                <a:solidFill>
                  <a:srgbClr val="292929"/>
                </a:solidFill>
                <a:highlight>
                  <a:srgbClr val="FFFFFF"/>
                </a:highlight>
                <a:latin typeface="Arial"/>
                <a:ea typeface="Arial"/>
                <a:cs typeface="Arial"/>
                <a:sym typeface="Arial"/>
              </a:rPr>
              <a:t>eeper than LeNet, with more filters per layer, and with stacked convolutional layers. It consisted 11x11, 5x5,3x3  convolutions. </a:t>
            </a:r>
            <a:endParaRPr sz="1300">
              <a:solidFill>
                <a:srgbClr val="292929"/>
              </a:solidFill>
              <a:highlight>
                <a:srgbClr val="FFFFFF"/>
              </a:highlight>
              <a:latin typeface="Arial"/>
              <a:ea typeface="Arial"/>
              <a:cs typeface="Arial"/>
              <a:sym typeface="Arial"/>
            </a:endParaRPr>
          </a:p>
          <a:p>
            <a:pPr indent="-196850" lvl="1" marL="457200" rtl="0" algn="l">
              <a:lnSpc>
                <a:spcPct val="80000"/>
              </a:lnSpc>
              <a:spcBef>
                <a:spcPts val="0"/>
              </a:spcBef>
              <a:spcAft>
                <a:spcPts val="0"/>
              </a:spcAft>
              <a:buSzPts val="1300"/>
              <a:buFont typeface="Arial"/>
              <a:buChar char="○"/>
            </a:pPr>
            <a:r>
              <a:rPr lang="en-US" sz="1300">
                <a:latin typeface="Arial"/>
                <a:ea typeface="Arial"/>
                <a:cs typeface="Arial"/>
                <a:sym typeface="Arial"/>
              </a:rPr>
              <a:t>It deals with overfitting by using "dropout" rather than regularisation. Accepts 224x224, so we upscaled the image from 48x48 to the respective size.</a:t>
            </a:r>
            <a:endParaRPr sz="1300">
              <a:latin typeface="Arial"/>
              <a:ea typeface="Arial"/>
              <a:cs typeface="Arial"/>
              <a:sym typeface="Arial"/>
            </a:endParaRPr>
          </a:p>
          <a:p>
            <a:pPr indent="0" lvl="0" marL="228600" rtl="0" algn="l">
              <a:lnSpc>
                <a:spcPct val="80000"/>
              </a:lnSpc>
              <a:spcBef>
                <a:spcPts val="0"/>
              </a:spcBef>
              <a:spcAft>
                <a:spcPts val="0"/>
              </a:spcAft>
              <a:buNone/>
            </a:pPr>
            <a:r>
              <a:t/>
            </a:r>
            <a:endParaRPr sz="1300">
              <a:latin typeface="Arial"/>
              <a:ea typeface="Arial"/>
              <a:cs typeface="Arial"/>
              <a:sym typeface="Arial"/>
            </a:endParaRPr>
          </a:p>
          <a:p>
            <a:pPr indent="-213995" lvl="0" marL="228600" rtl="0" algn="l">
              <a:lnSpc>
                <a:spcPct val="80000"/>
              </a:lnSpc>
              <a:spcBef>
                <a:spcPts val="0"/>
              </a:spcBef>
              <a:spcAft>
                <a:spcPts val="0"/>
              </a:spcAft>
              <a:buSzPts val="1300"/>
              <a:buFont typeface="Arial"/>
              <a:buChar char="●"/>
            </a:pPr>
            <a:r>
              <a:rPr b="1" lang="en-US" sz="1300">
                <a:solidFill>
                  <a:srgbClr val="292929"/>
                </a:solidFill>
                <a:highlight>
                  <a:srgbClr val="FFFFFF"/>
                </a:highlight>
                <a:latin typeface="Arial"/>
                <a:ea typeface="Arial"/>
                <a:cs typeface="Arial"/>
                <a:sym typeface="Arial"/>
              </a:rPr>
              <a:t>VGG</a:t>
            </a:r>
            <a:endParaRPr b="1" sz="1300">
              <a:latin typeface="Arial"/>
              <a:ea typeface="Arial"/>
              <a:cs typeface="Arial"/>
              <a:sym typeface="Arial"/>
            </a:endParaRPr>
          </a:p>
          <a:p>
            <a:pPr indent="-196850" lvl="1" marL="457200" rtl="0" algn="l">
              <a:lnSpc>
                <a:spcPct val="80000"/>
              </a:lnSpc>
              <a:spcBef>
                <a:spcPts val="0"/>
              </a:spcBef>
              <a:spcAft>
                <a:spcPts val="0"/>
              </a:spcAft>
              <a:buSzPts val="1300"/>
              <a:buFont typeface="Arial"/>
              <a:buChar char="○"/>
            </a:pPr>
            <a:r>
              <a:rPr lang="en-US" sz="1300">
                <a:solidFill>
                  <a:srgbClr val="292929"/>
                </a:solidFill>
                <a:highlight>
                  <a:srgbClr val="FFFFFF"/>
                </a:highlight>
                <a:latin typeface="Arial"/>
                <a:ea typeface="Arial"/>
                <a:cs typeface="Arial"/>
                <a:sym typeface="Arial"/>
              </a:rPr>
              <a:t>Instead of using large receptive fields like AlexNet (11x11 with a stride of 4), VGG uses very small receptive fields (3x3 with a stride of 1). </a:t>
            </a:r>
            <a:endParaRPr sz="1300">
              <a:solidFill>
                <a:srgbClr val="292929"/>
              </a:solidFill>
              <a:highlight>
                <a:srgbClr val="FFFFFF"/>
              </a:highlight>
              <a:latin typeface="Arial"/>
              <a:ea typeface="Arial"/>
              <a:cs typeface="Arial"/>
              <a:sym typeface="Arial"/>
            </a:endParaRPr>
          </a:p>
          <a:p>
            <a:pPr indent="-196850" lvl="1" marL="457200" rtl="0" algn="l">
              <a:lnSpc>
                <a:spcPct val="80000"/>
              </a:lnSpc>
              <a:spcBef>
                <a:spcPts val="0"/>
              </a:spcBef>
              <a:spcAft>
                <a:spcPts val="0"/>
              </a:spcAft>
              <a:buSzPts val="1300"/>
              <a:buFont typeface="Arial"/>
              <a:buChar char="○"/>
            </a:pPr>
            <a:r>
              <a:rPr lang="en-US" sz="1300">
                <a:solidFill>
                  <a:srgbClr val="292929"/>
                </a:solidFill>
                <a:highlight>
                  <a:srgbClr val="FFFFFF"/>
                </a:highlight>
                <a:latin typeface="Arial"/>
                <a:ea typeface="Arial"/>
                <a:cs typeface="Arial"/>
                <a:sym typeface="Arial"/>
              </a:rPr>
              <a:t>Because there are now three ReLU units instead of just one, the decision function is more discriminative</a:t>
            </a:r>
            <a:endParaRPr sz="1300">
              <a:solidFill>
                <a:srgbClr val="292929"/>
              </a:solidFill>
              <a:highlight>
                <a:srgbClr val="FFFFFF"/>
              </a:highlight>
              <a:latin typeface="Arial"/>
              <a:ea typeface="Arial"/>
              <a:cs typeface="Arial"/>
              <a:sym typeface="Arial"/>
            </a:endParaRPr>
          </a:p>
          <a:p>
            <a:pPr indent="0" lvl="0" marL="457200" rtl="0" algn="l">
              <a:lnSpc>
                <a:spcPct val="80000"/>
              </a:lnSpc>
              <a:spcBef>
                <a:spcPts val="0"/>
              </a:spcBef>
              <a:spcAft>
                <a:spcPts val="0"/>
              </a:spcAft>
              <a:buNone/>
            </a:pPr>
            <a:r>
              <a:t/>
            </a:r>
            <a:endParaRPr sz="1300">
              <a:solidFill>
                <a:srgbClr val="292929"/>
              </a:solidFill>
              <a:highlight>
                <a:srgbClr val="FFFFFF"/>
              </a:highlight>
              <a:latin typeface="Arial"/>
              <a:ea typeface="Arial"/>
              <a:cs typeface="Arial"/>
              <a:sym typeface="Arial"/>
            </a:endParaRPr>
          </a:p>
          <a:p>
            <a:pPr indent="-213995" lvl="0" marL="228600" rtl="0" algn="l">
              <a:lnSpc>
                <a:spcPct val="80000"/>
              </a:lnSpc>
              <a:spcBef>
                <a:spcPts val="0"/>
              </a:spcBef>
              <a:spcAft>
                <a:spcPts val="0"/>
              </a:spcAft>
              <a:buClr>
                <a:srgbClr val="292929"/>
              </a:buClr>
              <a:buSzPts val="1300"/>
              <a:buFont typeface="Arial"/>
              <a:buChar char="●"/>
            </a:pPr>
            <a:r>
              <a:rPr b="1" lang="en-US" sz="1300">
                <a:solidFill>
                  <a:srgbClr val="292929"/>
                </a:solidFill>
                <a:highlight>
                  <a:srgbClr val="FFFFFF"/>
                </a:highlight>
                <a:latin typeface="Arial"/>
                <a:ea typeface="Arial"/>
                <a:cs typeface="Arial"/>
                <a:sym typeface="Arial"/>
              </a:rPr>
              <a:t>RESNET</a:t>
            </a:r>
            <a:endParaRPr b="1" sz="1300">
              <a:solidFill>
                <a:srgbClr val="292929"/>
              </a:solidFill>
              <a:highlight>
                <a:srgbClr val="FFFFFF"/>
              </a:highlight>
              <a:latin typeface="Arial"/>
              <a:ea typeface="Arial"/>
              <a:cs typeface="Arial"/>
              <a:sym typeface="Arial"/>
            </a:endParaRPr>
          </a:p>
          <a:p>
            <a:pPr indent="-196850" lvl="1" marL="457200" rtl="0" algn="l">
              <a:lnSpc>
                <a:spcPct val="80000"/>
              </a:lnSpc>
              <a:spcBef>
                <a:spcPts val="0"/>
              </a:spcBef>
              <a:spcAft>
                <a:spcPts val="0"/>
              </a:spcAft>
              <a:buClr>
                <a:srgbClr val="292929"/>
              </a:buClr>
              <a:buSzPts val="1300"/>
              <a:buFont typeface="Arial"/>
              <a:buChar char="○"/>
            </a:pPr>
            <a:r>
              <a:rPr lang="en-US" sz="1300">
                <a:latin typeface="Arial"/>
                <a:ea typeface="Arial"/>
                <a:cs typeface="Arial"/>
                <a:sym typeface="Arial"/>
              </a:rPr>
              <a:t>As we make the CNN deeper, the derivative when back-propagating to the initial layers becomes almost insignificant in value. </a:t>
            </a:r>
            <a:endParaRPr sz="1300">
              <a:latin typeface="Arial"/>
              <a:ea typeface="Arial"/>
              <a:cs typeface="Arial"/>
              <a:sym typeface="Arial"/>
            </a:endParaRPr>
          </a:p>
          <a:p>
            <a:pPr indent="-196850" lvl="1" marL="457200" rtl="0" algn="l">
              <a:lnSpc>
                <a:spcPct val="80000"/>
              </a:lnSpc>
              <a:spcBef>
                <a:spcPts val="0"/>
              </a:spcBef>
              <a:spcAft>
                <a:spcPts val="0"/>
              </a:spcAft>
              <a:buClr>
                <a:srgbClr val="292929"/>
              </a:buClr>
              <a:buSzPts val="1300"/>
              <a:buFont typeface="Arial"/>
              <a:buChar char="○"/>
            </a:pPr>
            <a:r>
              <a:rPr lang="en-US" sz="1300">
                <a:latin typeface="Arial"/>
                <a:ea typeface="Arial"/>
                <a:cs typeface="Arial"/>
                <a:sym typeface="Arial"/>
              </a:rPr>
              <a:t>As a result the ResNet was developed to resolve the vanishing gradient problem. With ResNets, the gradients can flow directly through skip connections backwards from later layers to the initial filters.</a:t>
            </a:r>
            <a:endParaRPr sz="1300">
              <a:latin typeface="Arial"/>
              <a:ea typeface="Arial"/>
              <a:cs typeface="Arial"/>
              <a:sym typeface="Arial"/>
            </a:endParaRPr>
          </a:p>
        </p:txBody>
      </p:sp>
      <p:graphicFrame>
        <p:nvGraphicFramePr>
          <p:cNvPr id="131" name="Google Shape;131;p17"/>
          <p:cNvGraphicFramePr/>
          <p:nvPr/>
        </p:nvGraphicFramePr>
        <p:xfrm>
          <a:off x="2792200" y="3850580"/>
          <a:ext cx="3000000" cy="3000000"/>
        </p:xfrm>
        <a:graphic>
          <a:graphicData uri="http://schemas.openxmlformats.org/drawingml/2006/table">
            <a:tbl>
              <a:tblPr>
                <a:noFill/>
                <a:tableStyleId>{FD2BDCAA-A768-45DA-8A9E-D0E394D52938}</a:tableStyleId>
              </a:tblPr>
              <a:tblGrid>
                <a:gridCol w="1184550"/>
                <a:gridCol w="1155525"/>
                <a:gridCol w="1257075"/>
                <a:gridCol w="1489000"/>
                <a:gridCol w="1431000"/>
              </a:tblGrid>
              <a:tr h="396050">
                <a:tc>
                  <a:txBody>
                    <a:bodyPr/>
                    <a:lstStyle/>
                    <a:p>
                      <a:pPr indent="0" lvl="0" marL="0" rtl="0" algn="l">
                        <a:spcBef>
                          <a:spcPts val="0"/>
                        </a:spcBef>
                        <a:spcAft>
                          <a:spcPts val="0"/>
                        </a:spcAft>
                        <a:buNone/>
                      </a:pPr>
                      <a:r>
                        <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100"/>
                        <a:t>LeNet</a:t>
                      </a:r>
                      <a:r>
                        <a:rPr lang="en-US" sz="1100"/>
                        <a:t> </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100"/>
                        <a:t>AlexNet</a:t>
                      </a:r>
                      <a:endParaRPr b="1"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100"/>
                        <a:t>VGG</a:t>
                      </a:r>
                      <a:endParaRPr b="1"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100"/>
                        <a:t>ResNet</a:t>
                      </a:r>
                      <a:endParaRPr b="1"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050">
                <a:tc>
                  <a:txBody>
                    <a:bodyPr/>
                    <a:lstStyle/>
                    <a:p>
                      <a:pPr indent="0" lvl="0" marL="0" rtl="0" algn="l">
                        <a:spcBef>
                          <a:spcPts val="0"/>
                        </a:spcBef>
                        <a:spcAft>
                          <a:spcPts val="0"/>
                        </a:spcAft>
                        <a:buNone/>
                      </a:pPr>
                      <a:r>
                        <a:rPr lang="en-US" sz="1100"/>
                        <a:t>L</a:t>
                      </a:r>
                      <a:r>
                        <a:rPr lang="en-US" sz="1100"/>
                        <a:t>ayers</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3</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5</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11</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9</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050">
                <a:tc>
                  <a:txBody>
                    <a:bodyPr/>
                    <a:lstStyle/>
                    <a:p>
                      <a:pPr indent="0" lvl="0" marL="0" rtl="0" algn="l">
                        <a:spcBef>
                          <a:spcPts val="0"/>
                        </a:spcBef>
                        <a:spcAft>
                          <a:spcPts val="0"/>
                        </a:spcAft>
                        <a:buNone/>
                      </a:pPr>
                      <a:r>
                        <a:rPr lang="en-US" sz="1100"/>
                        <a:t>Learning Rate</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0.01</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0.01</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0.05 (Decaying)</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0.001(OneCycleLR)</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050">
                <a:tc>
                  <a:txBody>
                    <a:bodyPr/>
                    <a:lstStyle/>
                    <a:p>
                      <a:pPr indent="0" lvl="0" marL="0" rtl="0" algn="l">
                        <a:spcBef>
                          <a:spcPts val="0"/>
                        </a:spcBef>
                        <a:spcAft>
                          <a:spcPts val="0"/>
                        </a:spcAft>
                        <a:buNone/>
                      </a:pPr>
                      <a:r>
                        <a:rPr lang="en-US" sz="1100"/>
                        <a:t>E</a:t>
                      </a:r>
                      <a:r>
                        <a:rPr lang="en-US" sz="1100"/>
                        <a:t>pochs</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50</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50</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50</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50</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050">
                <a:tc>
                  <a:txBody>
                    <a:bodyPr/>
                    <a:lstStyle/>
                    <a:p>
                      <a:pPr indent="0" lvl="0" marL="0" rtl="0" algn="l">
                        <a:spcBef>
                          <a:spcPts val="0"/>
                        </a:spcBef>
                        <a:spcAft>
                          <a:spcPts val="0"/>
                        </a:spcAft>
                        <a:buNone/>
                      </a:pPr>
                      <a:r>
                        <a:rPr lang="en-US" sz="1100"/>
                        <a:t>Batch Size</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32</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64</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64</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64</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050">
                <a:tc>
                  <a:txBody>
                    <a:bodyPr/>
                    <a:lstStyle/>
                    <a:p>
                      <a:pPr indent="0" lvl="0" marL="0" rtl="0" algn="l">
                        <a:spcBef>
                          <a:spcPts val="0"/>
                        </a:spcBef>
                        <a:spcAft>
                          <a:spcPts val="0"/>
                        </a:spcAft>
                        <a:buNone/>
                      </a:pPr>
                      <a:r>
                        <a:rPr lang="en-US" sz="1100"/>
                        <a:t>O</a:t>
                      </a:r>
                      <a:r>
                        <a:rPr lang="en-US" sz="1100"/>
                        <a:t>ptimizer</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SGD</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Adam</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SGD</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Adam, SGD</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050">
                <a:tc>
                  <a:txBody>
                    <a:bodyPr/>
                    <a:lstStyle/>
                    <a:p>
                      <a:pPr indent="0" lvl="0" marL="0" rtl="0" algn="l">
                        <a:spcBef>
                          <a:spcPts val="0"/>
                        </a:spcBef>
                        <a:spcAft>
                          <a:spcPts val="0"/>
                        </a:spcAft>
                        <a:buNone/>
                      </a:pPr>
                      <a:r>
                        <a:rPr lang="en-US" sz="1100"/>
                        <a:t>L</a:t>
                      </a:r>
                      <a:r>
                        <a:rPr lang="en-US" sz="1100"/>
                        <a:t>oss Function</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CrossEntropy</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CrossEntropy</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CrossEntropy</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CrossEntropy</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193069" y="146497"/>
            <a:ext cx="11841900" cy="716400"/>
          </a:xfrm>
          <a:prstGeom prst="rect">
            <a:avLst/>
          </a:prstGeom>
        </p:spPr>
        <p:txBody>
          <a:bodyPr anchorCtr="0" anchor="ctr" bIns="182875" lIns="182875" spcFirstLastPara="1" rIns="182875" wrap="square" tIns="182875">
            <a:normAutofit fontScale="90000"/>
          </a:bodyPr>
          <a:lstStyle/>
          <a:p>
            <a:pPr indent="0" lvl="0" marL="0" rtl="0" algn="ctr">
              <a:spcBef>
                <a:spcPts val="0"/>
              </a:spcBef>
              <a:spcAft>
                <a:spcPts val="0"/>
              </a:spcAft>
              <a:buNone/>
            </a:pPr>
            <a:r>
              <a:rPr lang="en-US"/>
              <a:t>Results &amp; Conclusion</a:t>
            </a:r>
            <a:endParaRPr/>
          </a:p>
        </p:txBody>
      </p:sp>
      <p:cxnSp>
        <p:nvCxnSpPr>
          <p:cNvPr id="138" name="Google Shape;138;p18"/>
          <p:cNvCxnSpPr/>
          <p:nvPr/>
        </p:nvCxnSpPr>
        <p:spPr>
          <a:xfrm>
            <a:off x="3034775" y="1829800"/>
            <a:ext cx="15000" cy="4671300"/>
          </a:xfrm>
          <a:prstGeom prst="straightConnector1">
            <a:avLst/>
          </a:prstGeom>
          <a:noFill/>
          <a:ln cap="flat" cmpd="sng" w="9525">
            <a:solidFill>
              <a:schemeClr val="dk2"/>
            </a:solidFill>
            <a:prstDash val="solid"/>
            <a:round/>
            <a:headEnd len="med" w="med" type="none"/>
            <a:tailEnd len="med" w="med" type="none"/>
          </a:ln>
        </p:spPr>
      </p:cxnSp>
      <p:sp>
        <p:nvSpPr>
          <p:cNvPr id="139" name="Google Shape;139;p18"/>
          <p:cNvSpPr txBox="1"/>
          <p:nvPr/>
        </p:nvSpPr>
        <p:spPr>
          <a:xfrm>
            <a:off x="957838" y="1208275"/>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LeNet</a:t>
            </a:r>
            <a:endParaRPr b="1" sz="1500">
              <a:latin typeface="Lato"/>
              <a:ea typeface="Lato"/>
              <a:cs typeface="Lato"/>
              <a:sym typeface="Lato"/>
            </a:endParaRPr>
          </a:p>
        </p:txBody>
      </p:sp>
      <p:sp>
        <p:nvSpPr>
          <p:cNvPr id="140" name="Google Shape;140;p18"/>
          <p:cNvSpPr txBox="1"/>
          <p:nvPr/>
        </p:nvSpPr>
        <p:spPr>
          <a:xfrm>
            <a:off x="4042200" y="1208275"/>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AlexNet</a:t>
            </a:r>
            <a:endParaRPr b="1" sz="1500">
              <a:latin typeface="Lato"/>
              <a:ea typeface="Lato"/>
              <a:cs typeface="Lato"/>
              <a:sym typeface="Lato"/>
            </a:endParaRPr>
          </a:p>
        </p:txBody>
      </p:sp>
      <p:sp>
        <p:nvSpPr>
          <p:cNvPr id="141" name="Google Shape;141;p18"/>
          <p:cNvSpPr txBox="1"/>
          <p:nvPr/>
        </p:nvSpPr>
        <p:spPr>
          <a:xfrm>
            <a:off x="7319950" y="1208275"/>
            <a:ext cx="5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Lato"/>
                <a:ea typeface="Lato"/>
                <a:cs typeface="Lato"/>
                <a:sym typeface="Lato"/>
              </a:rPr>
              <a:t>VGG</a:t>
            </a:r>
            <a:endParaRPr b="1">
              <a:latin typeface="Lato"/>
              <a:ea typeface="Lato"/>
              <a:cs typeface="Lato"/>
              <a:sym typeface="Lato"/>
            </a:endParaRPr>
          </a:p>
        </p:txBody>
      </p:sp>
      <p:sp>
        <p:nvSpPr>
          <p:cNvPr id="142" name="Google Shape;142;p18"/>
          <p:cNvSpPr txBox="1"/>
          <p:nvPr/>
        </p:nvSpPr>
        <p:spPr>
          <a:xfrm>
            <a:off x="10347075" y="1208275"/>
            <a:ext cx="975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ResNet</a:t>
            </a:r>
            <a:endParaRPr b="1" sz="1500">
              <a:latin typeface="Lato"/>
              <a:ea typeface="Lato"/>
              <a:cs typeface="Lato"/>
              <a:sym typeface="Lato"/>
            </a:endParaRPr>
          </a:p>
        </p:txBody>
      </p:sp>
      <p:sp>
        <p:nvSpPr>
          <p:cNvPr id="143" name="Google Shape;143;p18"/>
          <p:cNvSpPr txBox="1"/>
          <p:nvPr/>
        </p:nvSpPr>
        <p:spPr>
          <a:xfrm>
            <a:off x="48638" y="1760875"/>
            <a:ext cx="238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Lato"/>
                <a:ea typeface="Lato"/>
                <a:cs typeface="Lato"/>
                <a:sym typeface="Lato"/>
              </a:rPr>
              <a:t>Test accuracy: 46%</a:t>
            </a:r>
            <a:endParaRPr sz="1300">
              <a:latin typeface="Lato"/>
              <a:ea typeface="Lato"/>
              <a:cs typeface="Lato"/>
              <a:sym typeface="Lato"/>
            </a:endParaRPr>
          </a:p>
        </p:txBody>
      </p:sp>
      <p:sp>
        <p:nvSpPr>
          <p:cNvPr id="144" name="Google Shape;144;p18"/>
          <p:cNvSpPr txBox="1"/>
          <p:nvPr/>
        </p:nvSpPr>
        <p:spPr>
          <a:xfrm>
            <a:off x="6220713" y="1829425"/>
            <a:ext cx="238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Lato"/>
                <a:ea typeface="Lato"/>
                <a:cs typeface="Lato"/>
                <a:sym typeface="Lato"/>
              </a:rPr>
              <a:t>T</a:t>
            </a:r>
            <a:r>
              <a:rPr lang="en-US" sz="1300">
                <a:latin typeface="Lato"/>
                <a:ea typeface="Lato"/>
                <a:cs typeface="Lato"/>
                <a:sym typeface="Lato"/>
              </a:rPr>
              <a:t>est accuracy: 70%</a:t>
            </a:r>
            <a:endParaRPr sz="1300">
              <a:latin typeface="Lato"/>
              <a:ea typeface="Lato"/>
              <a:cs typeface="Lato"/>
              <a:sym typeface="Lato"/>
            </a:endParaRPr>
          </a:p>
        </p:txBody>
      </p:sp>
      <p:sp>
        <p:nvSpPr>
          <p:cNvPr id="145" name="Google Shape;145;p18"/>
          <p:cNvSpPr txBox="1"/>
          <p:nvPr/>
        </p:nvSpPr>
        <p:spPr>
          <a:xfrm>
            <a:off x="9306800" y="1829425"/>
            <a:ext cx="238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Lato"/>
                <a:ea typeface="Lato"/>
                <a:cs typeface="Lato"/>
                <a:sym typeface="Lato"/>
              </a:rPr>
              <a:t>Test accuracy: 67%</a:t>
            </a:r>
            <a:endParaRPr sz="1300">
              <a:latin typeface="Lato"/>
              <a:ea typeface="Lato"/>
              <a:cs typeface="Lato"/>
              <a:sym typeface="Lato"/>
            </a:endParaRPr>
          </a:p>
        </p:txBody>
      </p:sp>
      <p:pic>
        <p:nvPicPr>
          <p:cNvPr id="146" name="Google Shape;146;p18"/>
          <p:cNvPicPr preferRelativeResize="0"/>
          <p:nvPr/>
        </p:nvPicPr>
        <p:blipFill>
          <a:blip r:embed="rId3">
            <a:alphaModFix/>
          </a:blip>
          <a:stretch>
            <a:fillRect/>
          </a:stretch>
        </p:blipFill>
        <p:spPr>
          <a:xfrm>
            <a:off x="135813" y="4797500"/>
            <a:ext cx="2745075" cy="1731400"/>
          </a:xfrm>
          <a:prstGeom prst="rect">
            <a:avLst/>
          </a:prstGeom>
          <a:noFill/>
          <a:ln>
            <a:noFill/>
          </a:ln>
        </p:spPr>
      </p:pic>
      <p:cxnSp>
        <p:nvCxnSpPr>
          <p:cNvPr id="147" name="Google Shape;147;p18"/>
          <p:cNvCxnSpPr/>
          <p:nvPr/>
        </p:nvCxnSpPr>
        <p:spPr>
          <a:xfrm>
            <a:off x="6144513" y="1829800"/>
            <a:ext cx="15000" cy="467130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18"/>
          <p:cNvCxnSpPr/>
          <p:nvPr/>
        </p:nvCxnSpPr>
        <p:spPr>
          <a:xfrm>
            <a:off x="9259000" y="1829800"/>
            <a:ext cx="15000" cy="4671300"/>
          </a:xfrm>
          <a:prstGeom prst="straightConnector1">
            <a:avLst/>
          </a:prstGeom>
          <a:noFill/>
          <a:ln cap="flat" cmpd="sng" w="9525">
            <a:solidFill>
              <a:schemeClr val="dk2"/>
            </a:solidFill>
            <a:prstDash val="solid"/>
            <a:round/>
            <a:headEnd len="med" w="med" type="none"/>
            <a:tailEnd len="med" w="med" type="none"/>
          </a:ln>
        </p:spPr>
      </p:cxnSp>
      <p:pic>
        <p:nvPicPr>
          <p:cNvPr id="149" name="Google Shape;149;p18"/>
          <p:cNvPicPr preferRelativeResize="0"/>
          <p:nvPr/>
        </p:nvPicPr>
        <p:blipFill>
          <a:blip r:embed="rId4">
            <a:alphaModFix/>
          </a:blip>
          <a:stretch>
            <a:fillRect/>
          </a:stretch>
        </p:blipFill>
        <p:spPr>
          <a:xfrm>
            <a:off x="6277650" y="4797500"/>
            <a:ext cx="2885200" cy="1731400"/>
          </a:xfrm>
          <a:prstGeom prst="rect">
            <a:avLst/>
          </a:prstGeom>
          <a:noFill/>
          <a:ln>
            <a:noFill/>
          </a:ln>
        </p:spPr>
      </p:pic>
      <p:pic>
        <p:nvPicPr>
          <p:cNvPr id="150" name="Google Shape;150;p18"/>
          <p:cNvPicPr preferRelativeResize="0"/>
          <p:nvPr/>
        </p:nvPicPr>
        <p:blipFill>
          <a:blip r:embed="rId5">
            <a:alphaModFix/>
          </a:blip>
          <a:stretch>
            <a:fillRect/>
          </a:stretch>
        </p:blipFill>
        <p:spPr>
          <a:xfrm>
            <a:off x="9370150" y="4796890"/>
            <a:ext cx="2745074" cy="1732610"/>
          </a:xfrm>
          <a:prstGeom prst="rect">
            <a:avLst/>
          </a:prstGeom>
          <a:noFill/>
          <a:ln>
            <a:noFill/>
          </a:ln>
        </p:spPr>
      </p:pic>
      <p:pic>
        <p:nvPicPr>
          <p:cNvPr id="151" name="Google Shape;151;p18"/>
          <p:cNvPicPr preferRelativeResize="0"/>
          <p:nvPr/>
        </p:nvPicPr>
        <p:blipFill rotWithShape="1">
          <a:blip r:embed="rId6">
            <a:alphaModFix/>
          </a:blip>
          <a:srcRect b="0" l="0" r="0" t="4716"/>
          <a:stretch/>
        </p:blipFill>
        <p:spPr>
          <a:xfrm>
            <a:off x="3117725" y="4797500"/>
            <a:ext cx="2789975" cy="1838975"/>
          </a:xfrm>
          <a:prstGeom prst="rect">
            <a:avLst/>
          </a:prstGeom>
          <a:noFill/>
          <a:ln>
            <a:noFill/>
          </a:ln>
        </p:spPr>
      </p:pic>
      <p:sp>
        <p:nvSpPr>
          <p:cNvPr id="152" name="Google Shape;152;p18"/>
          <p:cNvSpPr txBox="1"/>
          <p:nvPr/>
        </p:nvSpPr>
        <p:spPr>
          <a:xfrm>
            <a:off x="3170200" y="1829425"/>
            <a:ext cx="238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Lato"/>
                <a:ea typeface="Lato"/>
                <a:cs typeface="Lato"/>
                <a:sym typeface="Lato"/>
              </a:rPr>
              <a:t>Test accuracy: 56%</a:t>
            </a:r>
            <a:endParaRPr sz="13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ph type="title"/>
          </p:nvPr>
        </p:nvSpPr>
        <p:spPr>
          <a:xfrm>
            <a:off x="193069" y="146497"/>
            <a:ext cx="11841900" cy="716400"/>
          </a:xfrm>
          <a:prstGeom prst="rect">
            <a:avLst/>
          </a:prstGeom>
        </p:spPr>
        <p:txBody>
          <a:bodyPr anchorCtr="0" anchor="ctr" bIns="182875" lIns="182875" spcFirstLastPara="1" rIns="182875" wrap="square" tIns="182875">
            <a:normAutofit fontScale="90000"/>
          </a:bodyPr>
          <a:lstStyle/>
          <a:p>
            <a:pPr indent="0" lvl="0" marL="0" rtl="0" algn="ctr">
              <a:spcBef>
                <a:spcPts val="0"/>
              </a:spcBef>
              <a:spcAft>
                <a:spcPts val="0"/>
              </a:spcAft>
              <a:buNone/>
            </a:pPr>
            <a:r>
              <a:rPr lang="en-US"/>
              <a:t>Results &amp; Conclusion</a:t>
            </a:r>
            <a:endParaRPr/>
          </a:p>
        </p:txBody>
      </p:sp>
      <p:cxnSp>
        <p:nvCxnSpPr>
          <p:cNvPr id="159" name="Google Shape;159;p19"/>
          <p:cNvCxnSpPr/>
          <p:nvPr/>
        </p:nvCxnSpPr>
        <p:spPr>
          <a:xfrm>
            <a:off x="3019900" y="1565650"/>
            <a:ext cx="29700" cy="4879500"/>
          </a:xfrm>
          <a:prstGeom prst="straightConnector1">
            <a:avLst/>
          </a:prstGeom>
          <a:noFill/>
          <a:ln cap="flat" cmpd="sng" w="9525">
            <a:solidFill>
              <a:schemeClr val="dk2"/>
            </a:solidFill>
            <a:prstDash val="solid"/>
            <a:round/>
            <a:headEnd len="med" w="med" type="none"/>
            <a:tailEnd len="med" w="med" type="none"/>
          </a:ln>
        </p:spPr>
      </p:cxnSp>
      <p:cxnSp>
        <p:nvCxnSpPr>
          <p:cNvPr id="160" name="Google Shape;160;p19"/>
          <p:cNvCxnSpPr/>
          <p:nvPr/>
        </p:nvCxnSpPr>
        <p:spPr>
          <a:xfrm>
            <a:off x="6125250" y="1565650"/>
            <a:ext cx="29700" cy="487950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19"/>
          <p:cNvCxnSpPr/>
          <p:nvPr/>
        </p:nvCxnSpPr>
        <p:spPr>
          <a:xfrm>
            <a:off x="9230600" y="1565650"/>
            <a:ext cx="29700" cy="4879500"/>
          </a:xfrm>
          <a:prstGeom prst="straightConnector1">
            <a:avLst/>
          </a:prstGeom>
          <a:noFill/>
          <a:ln cap="flat" cmpd="sng" w="9525">
            <a:solidFill>
              <a:schemeClr val="dk2"/>
            </a:solidFill>
            <a:prstDash val="solid"/>
            <a:round/>
            <a:headEnd len="med" w="med" type="none"/>
            <a:tailEnd len="med" w="med" type="none"/>
          </a:ln>
        </p:spPr>
      </p:cxnSp>
      <p:sp>
        <p:nvSpPr>
          <p:cNvPr id="162" name="Google Shape;162;p19"/>
          <p:cNvSpPr txBox="1"/>
          <p:nvPr/>
        </p:nvSpPr>
        <p:spPr>
          <a:xfrm>
            <a:off x="1071100"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LeNet</a:t>
            </a:r>
            <a:endParaRPr b="1" sz="1500">
              <a:latin typeface="Lato"/>
              <a:ea typeface="Lato"/>
              <a:cs typeface="Lato"/>
              <a:sym typeface="Lato"/>
            </a:endParaRPr>
          </a:p>
        </p:txBody>
      </p:sp>
      <p:sp>
        <p:nvSpPr>
          <p:cNvPr id="163" name="Google Shape;163;p19"/>
          <p:cNvSpPr txBox="1"/>
          <p:nvPr/>
        </p:nvSpPr>
        <p:spPr>
          <a:xfrm>
            <a:off x="4036925"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AlexNet</a:t>
            </a:r>
            <a:endParaRPr b="1" sz="1500">
              <a:latin typeface="Lato"/>
              <a:ea typeface="Lato"/>
              <a:cs typeface="Lato"/>
              <a:sym typeface="Lato"/>
            </a:endParaRPr>
          </a:p>
        </p:txBody>
      </p:sp>
      <p:sp>
        <p:nvSpPr>
          <p:cNvPr id="164" name="Google Shape;164;p19"/>
          <p:cNvSpPr txBox="1"/>
          <p:nvPr/>
        </p:nvSpPr>
        <p:spPr>
          <a:xfrm>
            <a:off x="7491825"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Vgg</a:t>
            </a:r>
            <a:endParaRPr b="1" sz="1500">
              <a:latin typeface="Lato"/>
              <a:ea typeface="Lato"/>
              <a:cs typeface="Lato"/>
              <a:sym typeface="Lato"/>
            </a:endParaRPr>
          </a:p>
        </p:txBody>
      </p:sp>
      <p:sp>
        <p:nvSpPr>
          <p:cNvPr id="165" name="Google Shape;165;p19"/>
          <p:cNvSpPr txBox="1"/>
          <p:nvPr/>
        </p:nvSpPr>
        <p:spPr>
          <a:xfrm>
            <a:off x="10335100"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ResNet</a:t>
            </a:r>
            <a:endParaRPr b="1" sz="1500">
              <a:latin typeface="Lato"/>
              <a:ea typeface="Lato"/>
              <a:cs typeface="Lato"/>
              <a:sym typeface="Lato"/>
            </a:endParaRPr>
          </a:p>
        </p:txBody>
      </p:sp>
      <p:pic>
        <p:nvPicPr>
          <p:cNvPr id="166" name="Google Shape;166;p19"/>
          <p:cNvPicPr preferRelativeResize="0"/>
          <p:nvPr/>
        </p:nvPicPr>
        <p:blipFill>
          <a:blip r:embed="rId3">
            <a:alphaModFix/>
          </a:blip>
          <a:stretch>
            <a:fillRect/>
          </a:stretch>
        </p:blipFill>
        <p:spPr>
          <a:xfrm>
            <a:off x="6195050" y="1663237"/>
            <a:ext cx="2995425" cy="2349738"/>
          </a:xfrm>
          <a:prstGeom prst="rect">
            <a:avLst/>
          </a:prstGeom>
          <a:noFill/>
          <a:ln>
            <a:noFill/>
          </a:ln>
        </p:spPr>
      </p:pic>
      <p:pic>
        <p:nvPicPr>
          <p:cNvPr id="167" name="Google Shape;167;p19"/>
          <p:cNvPicPr preferRelativeResize="0"/>
          <p:nvPr/>
        </p:nvPicPr>
        <p:blipFill rotWithShape="1">
          <a:blip r:embed="rId4">
            <a:alphaModFix/>
          </a:blip>
          <a:srcRect b="0" l="0" r="0" t="-8096"/>
          <a:stretch/>
        </p:blipFill>
        <p:spPr>
          <a:xfrm>
            <a:off x="6195075" y="3897600"/>
            <a:ext cx="2995425" cy="2452025"/>
          </a:xfrm>
          <a:prstGeom prst="rect">
            <a:avLst/>
          </a:prstGeom>
          <a:noFill/>
          <a:ln>
            <a:noFill/>
          </a:ln>
        </p:spPr>
      </p:pic>
      <p:pic>
        <p:nvPicPr>
          <p:cNvPr id="168" name="Google Shape;168;p19"/>
          <p:cNvPicPr preferRelativeResize="0"/>
          <p:nvPr/>
        </p:nvPicPr>
        <p:blipFill>
          <a:blip r:embed="rId5">
            <a:alphaModFix/>
          </a:blip>
          <a:stretch>
            <a:fillRect/>
          </a:stretch>
        </p:blipFill>
        <p:spPr>
          <a:xfrm>
            <a:off x="9300400" y="4083175"/>
            <a:ext cx="2818001" cy="2266450"/>
          </a:xfrm>
          <a:prstGeom prst="rect">
            <a:avLst/>
          </a:prstGeom>
          <a:noFill/>
          <a:ln>
            <a:noFill/>
          </a:ln>
        </p:spPr>
      </p:pic>
      <p:pic>
        <p:nvPicPr>
          <p:cNvPr id="169" name="Google Shape;169;p19"/>
          <p:cNvPicPr preferRelativeResize="0"/>
          <p:nvPr/>
        </p:nvPicPr>
        <p:blipFill>
          <a:blip r:embed="rId6">
            <a:alphaModFix/>
          </a:blip>
          <a:stretch>
            <a:fillRect/>
          </a:stretch>
        </p:blipFill>
        <p:spPr>
          <a:xfrm>
            <a:off x="9300425" y="1715800"/>
            <a:ext cx="2790275" cy="2266451"/>
          </a:xfrm>
          <a:prstGeom prst="rect">
            <a:avLst/>
          </a:prstGeom>
          <a:noFill/>
          <a:ln>
            <a:noFill/>
          </a:ln>
        </p:spPr>
      </p:pic>
      <p:pic>
        <p:nvPicPr>
          <p:cNvPr id="170" name="Google Shape;170;p19"/>
          <p:cNvPicPr preferRelativeResize="0"/>
          <p:nvPr/>
        </p:nvPicPr>
        <p:blipFill>
          <a:blip r:embed="rId7">
            <a:alphaModFix/>
          </a:blip>
          <a:stretch>
            <a:fillRect/>
          </a:stretch>
        </p:blipFill>
        <p:spPr>
          <a:xfrm>
            <a:off x="88925" y="4195125"/>
            <a:ext cx="2930975" cy="2036650"/>
          </a:xfrm>
          <a:prstGeom prst="rect">
            <a:avLst/>
          </a:prstGeom>
          <a:noFill/>
          <a:ln>
            <a:noFill/>
          </a:ln>
        </p:spPr>
      </p:pic>
      <p:pic>
        <p:nvPicPr>
          <p:cNvPr id="171" name="Google Shape;171;p19"/>
          <p:cNvPicPr preferRelativeResize="0"/>
          <p:nvPr/>
        </p:nvPicPr>
        <p:blipFill>
          <a:blip r:embed="rId8">
            <a:alphaModFix/>
          </a:blip>
          <a:stretch>
            <a:fillRect/>
          </a:stretch>
        </p:blipFill>
        <p:spPr>
          <a:xfrm>
            <a:off x="88925" y="1777575"/>
            <a:ext cx="2818000" cy="2120025"/>
          </a:xfrm>
          <a:prstGeom prst="rect">
            <a:avLst/>
          </a:prstGeom>
          <a:noFill/>
          <a:ln>
            <a:noFill/>
          </a:ln>
        </p:spPr>
      </p:pic>
      <p:pic>
        <p:nvPicPr>
          <p:cNvPr id="172" name="Google Shape;172;p19"/>
          <p:cNvPicPr preferRelativeResize="0"/>
          <p:nvPr/>
        </p:nvPicPr>
        <p:blipFill>
          <a:blip r:embed="rId9">
            <a:alphaModFix/>
          </a:blip>
          <a:stretch>
            <a:fillRect/>
          </a:stretch>
        </p:blipFill>
        <p:spPr>
          <a:xfrm>
            <a:off x="3202000" y="1777575"/>
            <a:ext cx="2818000" cy="2204675"/>
          </a:xfrm>
          <a:prstGeom prst="rect">
            <a:avLst/>
          </a:prstGeom>
          <a:noFill/>
          <a:ln>
            <a:noFill/>
          </a:ln>
        </p:spPr>
      </p:pic>
      <p:pic>
        <p:nvPicPr>
          <p:cNvPr id="173" name="Google Shape;173;p19"/>
          <p:cNvPicPr preferRelativeResize="0"/>
          <p:nvPr/>
        </p:nvPicPr>
        <p:blipFill>
          <a:blip r:embed="rId10">
            <a:alphaModFix/>
          </a:blip>
          <a:stretch>
            <a:fillRect/>
          </a:stretch>
        </p:blipFill>
        <p:spPr>
          <a:xfrm>
            <a:off x="3202000" y="4195125"/>
            <a:ext cx="2770850" cy="2036650"/>
          </a:xfrm>
          <a:prstGeom prst="rect">
            <a:avLst/>
          </a:prstGeom>
          <a:noFill/>
          <a:ln>
            <a:noFill/>
          </a:ln>
        </p:spPr>
      </p:pic>
      <p:sp>
        <p:nvSpPr>
          <p:cNvPr id="174" name="Google Shape;174;p19"/>
          <p:cNvSpPr txBox="1"/>
          <p:nvPr/>
        </p:nvSpPr>
        <p:spPr>
          <a:xfrm>
            <a:off x="1211050" y="16251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Accuracy</a:t>
            </a:r>
            <a:endParaRPr sz="800">
              <a:latin typeface="Lato"/>
              <a:ea typeface="Lato"/>
              <a:cs typeface="Lato"/>
              <a:sym typeface="Lato"/>
            </a:endParaRPr>
          </a:p>
        </p:txBody>
      </p:sp>
      <p:sp>
        <p:nvSpPr>
          <p:cNvPr id="175" name="Google Shape;175;p19"/>
          <p:cNvSpPr txBox="1"/>
          <p:nvPr/>
        </p:nvSpPr>
        <p:spPr>
          <a:xfrm>
            <a:off x="4244613" y="1639600"/>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Accuracy</a:t>
            </a:r>
            <a:endParaRPr sz="800">
              <a:latin typeface="Lato"/>
              <a:ea typeface="Lato"/>
              <a:cs typeface="Lato"/>
              <a:sym typeface="Lato"/>
            </a:endParaRPr>
          </a:p>
        </p:txBody>
      </p:sp>
      <p:sp>
        <p:nvSpPr>
          <p:cNvPr id="176" name="Google Shape;176;p19"/>
          <p:cNvSpPr txBox="1"/>
          <p:nvPr/>
        </p:nvSpPr>
        <p:spPr>
          <a:xfrm>
            <a:off x="1320100" y="40129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loss</a:t>
            </a:r>
            <a:endParaRPr sz="800">
              <a:latin typeface="Lato"/>
              <a:ea typeface="Lato"/>
              <a:cs typeface="Lato"/>
              <a:sym typeface="Lato"/>
            </a:endParaRPr>
          </a:p>
        </p:txBody>
      </p:sp>
      <p:sp>
        <p:nvSpPr>
          <p:cNvPr id="177" name="Google Shape;177;p19"/>
          <p:cNvSpPr txBox="1"/>
          <p:nvPr/>
        </p:nvSpPr>
        <p:spPr>
          <a:xfrm>
            <a:off x="4397038" y="40831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loss</a:t>
            </a:r>
            <a:endParaRPr sz="800">
              <a:latin typeface="Lato"/>
              <a:ea typeface="Lato"/>
              <a:cs typeface="Lato"/>
              <a:sym typeface="Lato"/>
            </a:endParaRPr>
          </a:p>
        </p:txBody>
      </p:sp>
      <p:sp>
        <p:nvSpPr>
          <p:cNvPr id="178" name="Google Shape;178;p19"/>
          <p:cNvSpPr txBox="1"/>
          <p:nvPr/>
        </p:nvSpPr>
        <p:spPr>
          <a:xfrm>
            <a:off x="4320838" y="3778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179" name="Google Shape;179;p19"/>
          <p:cNvSpPr txBox="1"/>
          <p:nvPr/>
        </p:nvSpPr>
        <p:spPr>
          <a:xfrm>
            <a:off x="1272838" y="3778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180" name="Google Shape;180;p19"/>
          <p:cNvSpPr txBox="1"/>
          <p:nvPr/>
        </p:nvSpPr>
        <p:spPr>
          <a:xfrm>
            <a:off x="1375888" y="6079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181" name="Google Shape;181;p19"/>
          <p:cNvSpPr txBox="1"/>
          <p:nvPr/>
        </p:nvSpPr>
        <p:spPr>
          <a:xfrm>
            <a:off x="4500088" y="6079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pic>
        <p:nvPicPr>
          <p:cNvPr id="182" name="Google Shape;182;p19"/>
          <p:cNvPicPr preferRelativeResize="0"/>
          <p:nvPr/>
        </p:nvPicPr>
        <p:blipFill rotWithShape="1">
          <a:blip r:embed="rId11">
            <a:alphaModFix/>
          </a:blip>
          <a:srcRect b="30492" l="0" r="0" t="20046"/>
          <a:stretch/>
        </p:blipFill>
        <p:spPr>
          <a:xfrm>
            <a:off x="2286000" y="2144950"/>
            <a:ext cx="7620000" cy="212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2231136" y="964692"/>
            <a:ext cx="7729800" cy="1188600"/>
          </a:xfrm>
          <a:prstGeom prst="rect">
            <a:avLst/>
          </a:prstGeom>
        </p:spPr>
        <p:txBody>
          <a:bodyPr anchorCtr="0" anchor="ctr" bIns="182875" lIns="182875" spcFirstLastPara="1" rIns="182875" wrap="square" tIns="182875">
            <a:normAutofit/>
          </a:bodyPr>
          <a:lstStyle/>
          <a:p>
            <a:pPr indent="0" lvl="0" marL="0" rtl="0" algn="ctr">
              <a:spcBef>
                <a:spcPts val="0"/>
              </a:spcBef>
              <a:spcAft>
                <a:spcPts val="0"/>
              </a:spcAft>
              <a:buNone/>
            </a:pPr>
            <a:r>
              <a:t/>
            </a:r>
            <a:endParaRPr/>
          </a:p>
        </p:txBody>
      </p:sp>
      <p:graphicFrame>
        <p:nvGraphicFramePr>
          <p:cNvPr id="189" name="Google Shape;189;p20"/>
          <p:cNvGraphicFramePr/>
          <p:nvPr/>
        </p:nvGraphicFramePr>
        <p:xfrm>
          <a:off x="2231125" y="2649830"/>
          <a:ext cx="3000000" cy="3000000"/>
        </p:xfrm>
        <a:graphic>
          <a:graphicData uri="http://schemas.openxmlformats.org/drawingml/2006/table">
            <a:tbl>
              <a:tblPr>
                <a:noFill/>
                <a:tableStyleId>{FD2BDCAA-A768-45DA-8A9E-D0E394D52938}</a:tableStyleId>
              </a:tblPr>
              <a:tblGrid>
                <a:gridCol w="1471750"/>
                <a:gridCol w="1098050"/>
                <a:gridCol w="1031175"/>
                <a:gridCol w="1044600"/>
                <a:gridCol w="1061575"/>
              </a:tblGrid>
              <a:tr h="92125">
                <a:tc>
                  <a:txBody>
                    <a:bodyPr/>
                    <a:lstStyle/>
                    <a:p>
                      <a:pPr indent="0" lvl="0" marL="0" rtl="0" algn="l">
                        <a:spcBef>
                          <a:spcPts val="0"/>
                        </a:spcBef>
                        <a:spcAft>
                          <a:spcPts val="0"/>
                        </a:spcAft>
                        <a:buNone/>
                      </a:pPr>
                      <a:r>
                        <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100"/>
                        <a:t>LeNet</a:t>
                      </a:r>
                      <a:r>
                        <a:rPr lang="en-US" sz="1100"/>
                        <a:t> </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100"/>
                        <a:t>AlexNet</a:t>
                      </a:r>
                      <a:endParaRPr b="1"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100"/>
                        <a:t>VGG</a:t>
                      </a:r>
                      <a:endParaRPr b="1"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100"/>
                        <a:t>ResNet</a:t>
                      </a:r>
                      <a:endParaRPr b="1"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6175">
                <a:tc>
                  <a:txBody>
                    <a:bodyPr/>
                    <a:lstStyle/>
                    <a:p>
                      <a:pPr indent="0" lvl="0" marL="0" rtl="0" algn="l">
                        <a:spcBef>
                          <a:spcPts val="0"/>
                        </a:spcBef>
                        <a:spcAft>
                          <a:spcPts val="0"/>
                        </a:spcAft>
                        <a:buNone/>
                      </a:pPr>
                      <a:r>
                        <a:rPr lang="en-US" sz="1100"/>
                        <a:t>Training Accuracy</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44%</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89%</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87%</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72%</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6175">
                <a:tc>
                  <a:txBody>
                    <a:bodyPr/>
                    <a:lstStyle/>
                    <a:p>
                      <a:pPr indent="0" lvl="0" marL="0" rtl="0" algn="l">
                        <a:spcBef>
                          <a:spcPts val="0"/>
                        </a:spcBef>
                        <a:spcAft>
                          <a:spcPts val="0"/>
                        </a:spcAft>
                        <a:buNone/>
                      </a:pPr>
                      <a:r>
                        <a:rPr lang="en-US" sz="1100"/>
                        <a:t>Validation Accuracy</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46%</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58%</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70%</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65%</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6175">
                <a:tc>
                  <a:txBody>
                    <a:bodyPr/>
                    <a:lstStyle/>
                    <a:p>
                      <a:pPr indent="0" lvl="0" marL="0" rtl="0" algn="l">
                        <a:spcBef>
                          <a:spcPts val="0"/>
                        </a:spcBef>
                        <a:spcAft>
                          <a:spcPts val="0"/>
                        </a:spcAft>
                        <a:buNone/>
                      </a:pPr>
                      <a:r>
                        <a:rPr lang="en-US" sz="1100"/>
                        <a:t>Testing Accuracy</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46%</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56%</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70%</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67%</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92125">
                <a:tc>
                  <a:txBody>
                    <a:bodyPr/>
                    <a:lstStyle/>
                    <a:p>
                      <a:pPr indent="0" lvl="0" marL="0" rtl="0" algn="l">
                        <a:spcBef>
                          <a:spcPts val="0"/>
                        </a:spcBef>
                        <a:spcAft>
                          <a:spcPts val="0"/>
                        </a:spcAft>
                        <a:buNone/>
                      </a:pPr>
                      <a:r>
                        <a:rPr lang="en-US" sz="1100"/>
                        <a:t>Precision</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0.40</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0.59</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0.71</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0.65</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92125">
                <a:tc>
                  <a:txBody>
                    <a:bodyPr/>
                    <a:lstStyle/>
                    <a:p>
                      <a:pPr indent="0" lvl="0" marL="0" rtl="0" algn="l">
                        <a:spcBef>
                          <a:spcPts val="0"/>
                        </a:spcBef>
                        <a:spcAft>
                          <a:spcPts val="0"/>
                        </a:spcAft>
                        <a:buNone/>
                      </a:pPr>
                      <a:r>
                        <a:rPr lang="en-US" sz="1100"/>
                        <a:t>Recall</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0.37</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0.53</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0.67</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0.63</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92125">
                <a:tc>
                  <a:txBody>
                    <a:bodyPr/>
                    <a:lstStyle/>
                    <a:p>
                      <a:pPr indent="0" lvl="0" marL="0" rtl="0" algn="l">
                        <a:spcBef>
                          <a:spcPts val="0"/>
                        </a:spcBef>
                        <a:spcAft>
                          <a:spcPts val="0"/>
                        </a:spcAft>
                        <a:buNone/>
                      </a:pPr>
                      <a:r>
                        <a:rPr lang="en-US" sz="1100"/>
                        <a:t>F1-Score</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0.37</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0.55</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0.68</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t>0.63</a:t>
                      </a:r>
                      <a:endParaRPr sz="11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193069" y="146497"/>
            <a:ext cx="11841900" cy="716400"/>
          </a:xfrm>
          <a:prstGeom prst="rect">
            <a:avLst/>
          </a:prstGeom>
        </p:spPr>
        <p:txBody>
          <a:bodyPr anchorCtr="0" anchor="ctr" bIns="182875" lIns="182875" spcFirstLastPara="1" rIns="182875" wrap="square" tIns="182875">
            <a:normAutofit fontScale="90000"/>
          </a:bodyPr>
          <a:lstStyle/>
          <a:p>
            <a:pPr indent="0" lvl="0" marL="0" rtl="0" algn="ctr">
              <a:spcBef>
                <a:spcPts val="0"/>
              </a:spcBef>
              <a:spcAft>
                <a:spcPts val="0"/>
              </a:spcAft>
              <a:buNone/>
            </a:pPr>
            <a:r>
              <a:rPr lang="en-US"/>
              <a:t>Results &amp; Conclusion</a:t>
            </a:r>
            <a:endParaRPr/>
          </a:p>
        </p:txBody>
      </p:sp>
      <p:cxnSp>
        <p:nvCxnSpPr>
          <p:cNvPr id="196" name="Google Shape;196;p21"/>
          <p:cNvCxnSpPr/>
          <p:nvPr/>
        </p:nvCxnSpPr>
        <p:spPr>
          <a:xfrm>
            <a:off x="3019900" y="1565650"/>
            <a:ext cx="29700" cy="487950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21"/>
          <p:cNvCxnSpPr/>
          <p:nvPr/>
        </p:nvCxnSpPr>
        <p:spPr>
          <a:xfrm>
            <a:off x="6125250" y="1565650"/>
            <a:ext cx="29700" cy="4879500"/>
          </a:xfrm>
          <a:prstGeom prst="straightConnector1">
            <a:avLst/>
          </a:prstGeom>
          <a:noFill/>
          <a:ln cap="flat" cmpd="sng" w="9525">
            <a:solidFill>
              <a:schemeClr val="dk2"/>
            </a:solidFill>
            <a:prstDash val="solid"/>
            <a:round/>
            <a:headEnd len="med" w="med" type="none"/>
            <a:tailEnd len="med" w="med" type="none"/>
          </a:ln>
        </p:spPr>
      </p:cxnSp>
      <p:cxnSp>
        <p:nvCxnSpPr>
          <p:cNvPr id="198" name="Google Shape;198;p21"/>
          <p:cNvCxnSpPr/>
          <p:nvPr/>
        </p:nvCxnSpPr>
        <p:spPr>
          <a:xfrm>
            <a:off x="9230600" y="1565650"/>
            <a:ext cx="29700" cy="487950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1"/>
          <p:cNvSpPr txBox="1"/>
          <p:nvPr/>
        </p:nvSpPr>
        <p:spPr>
          <a:xfrm>
            <a:off x="1071100"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LeNet</a:t>
            </a:r>
            <a:endParaRPr b="1" sz="1500">
              <a:latin typeface="Lato"/>
              <a:ea typeface="Lato"/>
              <a:cs typeface="Lato"/>
              <a:sym typeface="Lato"/>
            </a:endParaRPr>
          </a:p>
        </p:txBody>
      </p:sp>
      <p:sp>
        <p:nvSpPr>
          <p:cNvPr id="200" name="Google Shape;200;p21"/>
          <p:cNvSpPr txBox="1"/>
          <p:nvPr/>
        </p:nvSpPr>
        <p:spPr>
          <a:xfrm>
            <a:off x="4036925"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AlexNet</a:t>
            </a:r>
            <a:endParaRPr b="1" sz="1500">
              <a:latin typeface="Lato"/>
              <a:ea typeface="Lato"/>
              <a:cs typeface="Lato"/>
              <a:sym typeface="Lato"/>
            </a:endParaRPr>
          </a:p>
        </p:txBody>
      </p:sp>
      <p:sp>
        <p:nvSpPr>
          <p:cNvPr id="201" name="Google Shape;201;p21"/>
          <p:cNvSpPr txBox="1"/>
          <p:nvPr/>
        </p:nvSpPr>
        <p:spPr>
          <a:xfrm>
            <a:off x="7491825"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Vgg</a:t>
            </a:r>
            <a:endParaRPr b="1" sz="1500">
              <a:latin typeface="Lato"/>
              <a:ea typeface="Lato"/>
              <a:cs typeface="Lato"/>
              <a:sym typeface="Lato"/>
            </a:endParaRPr>
          </a:p>
        </p:txBody>
      </p:sp>
      <p:sp>
        <p:nvSpPr>
          <p:cNvPr id="202" name="Google Shape;202;p21"/>
          <p:cNvSpPr txBox="1"/>
          <p:nvPr/>
        </p:nvSpPr>
        <p:spPr>
          <a:xfrm>
            <a:off x="10335100"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ResNet</a:t>
            </a:r>
            <a:endParaRPr b="1" sz="1500">
              <a:latin typeface="Lato"/>
              <a:ea typeface="Lato"/>
              <a:cs typeface="Lato"/>
              <a:sym typeface="Lato"/>
            </a:endParaRPr>
          </a:p>
        </p:txBody>
      </p:sp>
      <p:pic>
        <p:nvPicPr>
          <p:cNvPr id="203" name="Google Shape;203;p21"/>
          <p:cNvPicPr preferRelativeResize="0"/>
          <p:nvPr/>
        </p:nvPicPr>
        <p:blipFill>
          <a:blip r:embed="rId3">
            <a:alphaModFix/>
          </a:blip>
          <a:stretch>
            <a:fillRect/>
          </a:stretch>
        </p:blipFill>
        <p:spPr>
          <a:xfrm>
            <a:off x="6195050" y="1663237"/>
            <a:ext cx="2995425" cy="2349738"/>
          </a:xfrm>
          <a:prstGeom prst="rect">
            <a:avLst/>
          </a:prstGeom>
          <a:noFill/>
          <a:ln>
            <a:noFill/>
          </a:ln>
        </p:spPr>
      </p:pic>
      <p:pic>
        <p:nvPicPr>
          <p:cNvPr id="204" name="Google Shape;204;p21"/>
          <p:cNvPicPr preferRelativeResize="0"/>
          <p:nvPr/>
        </p:nvPicPr>
        <p:blipFill rotWithShape="1">
          <a:blip r:embed="rId4">
            <a:alphaModFix/>
          </a:blip>
          <a:srcRect b="0" l="0" r="0" t="-8096"/>
          <a:stretch/>
        </p:blipFill>
        <p:spPr>
          <a:xfrm>
            <a:off x="6195075" y="3897600"/>
            <a:ext cx="2995425" cy="2452025"/>
          </a:xfrm>
          <a:prstGeom prst="rect">
            <a:avLst/>
          </a:prstGeom>
          <a:noFill/>
          <a:ln>
            <a:noFill/>
          </a:ln>
        </p:spPr>
      </p:pic>
      <p:pic>
        <p:nvPicPr>
          <p:cNvPr id="205" name="Google Shape;205;p21"/>
          <p:cNvPicPr preferRelativeResize="0"/>
          <p:nvPr/>
        </p:nvPicPr>
        <p:blipFill>
          <a:blip r:embed="rId5">
            <a:alphaModFix/>
          </a:blip>
          <a:stretch>
            <a:fillRect/>
          </a:stretch>
        </p:blipFill>
        <p:spPr>
          <a:xfrm>
            <a:off x="9300400" y="4083175"/>
            <a:ext cx="2818001" cy="2266450"/>
          </a:xfrm>
          <a:prstGeom prst="rect">
            <a:avLst/>
          </a:prstGeom>
          <a:noFill/>
          <a:ln>
            <a:noFill/>
          </a:ln>
        </p:spPr>
      </p:pic>
      <p:pic>
        <p:nvPicPr>
          <p:cNvPr id="206" name="Google Shape;206;p21"/>
          <p:cNvPicPr preferRelativeResize="0"/>
          <p:nvPr/>
        </p:nvPicPr>
        <p:blipFill>
          <a:blip r:embed="rId6">
            <a:alphaModFix/>
          </a:blip>
          <a:stretch>
            <a:fillRect/>
          </a:stretch>
        </p:blipFill>
        <p:spPr>
          <a:xfrm>
            <a:off x="9300425" y="1715800"/>
            <a:ext cx="2790275" cy="2266451"/>
          </a:xfrm>
          <a:prstGeom prst="rect">
            <a:avLst/>
          </a:prstGeom>
          <a:noFill/>
          <a:ln>
            <a:noFill/>
          </a:ln>
        </p:spPr>
      </p:pic>
      <p:pic>
        <p:nvPicPr>
          <p:cNvPr id="207" name="Google Shape;207;p21"/>
          <p:cNvPicPr preferRelativeResize="0"/>
          <p:nvPr/>
        </p:nvPicPr>
        <p:blipFill>
          <a:blip r:embed="rId7">
            <a:alphaModFix/>
          </a:blip>
          <a:stretch>
            <a:fillRect/>
          </a:stretch>
        </p:blipFill>
        <p:spPr>
          <a:xfrm>
            <a:off x="88925" y="4195125"/>
            <a:ext cx="2930975" cy="2036650"/>
          </a:xfrm>
          <a:prstGeom prst="rect">
            <a:avLst/>
          </a:prstGeom>
          <a:noFill/>
          <a:ln>
            <a:noFill/>
          </a:ln>
        </p:spPr>
      </p:pic>
      <p:pic>
        <p:nvPicPr>
          <p:cNvPr id="208" name="Google Shape;208;p21"/>
          <p:cNvPicPr preferRelativeResize="0"/>
          <p:nvPr/>
        </p:nvPicPr>
        <p:blipFill>
          <a:blip r:embed="rId8">
            <a:alphaModFix/>
          </a:blip>
          <a:stretch>
            <a:fillRect/>
          </a:stretch>
        </p:blipFill>
        <p:spPr>
          <a:xfrm>
            <a:off x="88925" y="1777575"/>
            <a:ext cx="2818000" cy="2120025"/>
          </a:xfrm>
          <a:prstGeom prst="rect">
            <a:avLst/>
          </a:prstGeom>
          <a:noFill/>
          <a:ln>
            <a:noFill/>
          </a:ln>
        </p:spPr>
      </p:pic>
      <p:pic>
        <p:nvPicPr>
          <p:cNvPr id="209" name="Google Shape;209;p21"/>
          <p:cNvPicPr preferRelativeResize="0"/>
          <p:nvPr/>
        </p:nvPicPr>
        <p:blipFill>
          <a:blip r:embed="rId9">
            <a:alphaModFix/>
          </a:blip>
          <a:stretch>
            <a:fillRect/>
          </a:stretch>
        </p:blipFill>
        <p:spPr>
          <a:xfrm>
            <a:off x="3202000" y="1777575"/>
            <a:ext cx="2818000" cy="2204675"/>
          </a:xfrm>
          <a:prstGeom prst="rect">
            <a:avLst/>
          </a:prstGeom>
          <a:noFill/>
          <a:ln>
            <a:noFill/>
          </a:ln>
        </p:spPr>
      </p:pic>
      <p:pic>
        <p:nvPicPr>
          <p:cNvPr id="210" name="Google Shape;210;p21"/>
          <p:cNvPicPr preferRelativeResize="0"/>
          <p:nvPr/>
        </p:nvPicPr>
        <p:blipFill>
          <a:blip r:embed="rId10">
            <a:alphaModFix/>
          </a:blip>
          <a:stretch>
            <a:fillRect/>
          </a:stretch>
        </p:blipFill>
        <p:spPr>
          <a:xfrm>
            <a:off x="3202000" y="4195125"/>
            <a:ext cx="2770850" cy="2036650"/>
          </a:xfrm>
          <a:prstGeom prst="rect">
            <a:avLst/>
          </a:prstGeom>
          <a:noFill/>
          <a:ln>
            <a:noFill/>
          </a:ln>
        </p:spPr>
      </p:pic>
      <p:sp>
        <p:nvSpPr>
          <p:cNvPr id="211" name="Google Shape;211;p21"/>
          <p:cNvSpPr txBox="1"/>
          <p:nvPr/>
        </p:nvSpPr>
        <p:spPr>
          <a:xfrm>
            <a:off x="1211050" y="16251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Accuracy</a:t>
            </a:r>
            <a:endParaRPr sz="800">
              <a:latin typeface="Lato"/>
              <a:ea typeface="Lato"/>
              <a:cs typeface="Lato"/>
              <a:sym typeface="Lato"/>
            </a:endParaRPr>
          </a:p>
        </p:txBody>
      </p:sp>
      <p:sp>
        <p:nvSpPr>
          <p:cNvPr id="212" name="Google Shape;212;p21"/>
          <p:cNvSpPr txBox="1"/>
          <p:nvPr/>
        </p:nvSpPr>
        <p:spPr>
          <a:xfrm>
            <a:off x="4244613" y="1639600"/>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Accuracy</a:t>
            </a:r>
            <a:endParaRPr sz="800">
              <a:latin typeface="Lato"/>
              <a:ea typeface="Lato"/>
              <a:cs typeface="Lato"/>
              <a:sym typeface="Lato"/>
            </a:endParaRPr>
          </a:p>
        </p:txBody>
      </p:sp>
      <p:sp>
        <p:nvSpPr>
          <p:cNvPr id="213" name="Google Shape;213;p21"/>
          <p:cNvSpPr txBox="1"/>
          <p:nvPr/>
        </p:nvSpPr>
        <p:spPr>
          <a:xfrm>
            <a:off x="1320100" y="40129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loss</a:t>
            </a:r>
            <a:endParaRPr sz="800">
              <a:latin typeface="Lato"/>
              <a:ea typeface="Lato"/>
              <a:cs typeface="Lato"/>
              <a:sym typeface="Lato"/>
            </a:endParaRPr>
          </a:p>
        </p:txBody>
      </p:sp>
      <p:sp>
        <p:nvSpPr>
          <p:cNvPr id="214" name="Google Shape;214;p21"/>
          <p:cNvSpPr txBox="1"/>
          <p:nvPr/>
        </p:nvSpPr>
        <p:spPr>
          <a:xfrm>
            <a:off x="4397038" y="40831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loss</a:t>
            </a:r>
            <a:endParaRPr sz="800">
              <a:latin typeface="Lato"/>
              <a:ea typeface="Lato"/>
              <a:cs typeface="Lato"/>
              <a:sym typeface="Lato"/>
            </a:endParaRPr>
          </a:p>
        </p:txBody>
      </p:sp>
      <p:sp>
        <p:nvSpPr>
          <p:cNvPr id="215" name="Google Shape;215;p21"/>
          <p:cNvSpPr txBox="1"/>
          <p:nvPr/>
        </p:nvSpPr>
        <p:spPr>
          <a:xfrm>
            <a:off x="4320838" y="3778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216" name="Google Shape;216;p21"/>
          <p:cNvSpPr txBox="1"/>
          <p:nvPr/>
        </p:nvSpPr>
        <p:spPr>
          <a:xfrm>
            <a:off x="1272838" y="3778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217" name="Google Shape;217;p21"/>
          <p:cNvSpPr txBox="1"/>
          <p:nvPr/>
        </p:nvSpPr>
        <p:spPr>
          <a:xfrm>
            <a:off x="1375888" y="6079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218" name="Google Shape;218;p21"/>
          <p:cNvSpPr txBox="1"/>
          <p:nvPr/>
        </p:nvSpPr>
        <p:spPr>
          <a:xfrm>
            <a:off x="4500088" y="6079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2"/>
          <p:cNvSpPr txBox="1"/>
          <p:nvPr>
            <p:ph type="title"/>
          </p:nvPr>
        </p:nvSpPr>
        <p:spPr>
          <a:xfrm>
            <a:off x="193069" y="146497"/>
            <a:ext cx="11841900" cy="716400"/>
          </a:xfrm>
          <a:prstGeom prst="rect">
            <a:avLst/>
          </a:prstGeom>
        </p:spPr>
        <p:txBody>
          <a:bodyPr anchorCtr="0" anchor="ctr" bIns="182875" lIns="182875" spcFirstLastPara="1" rIns="182875" wrap="square" tIns="182875">
            <a:normAutofit fontScale="90000"/>
          </a:bodyPr>
          <a:lstStyle/>
          <a:p>
            <a:pPr indent="0" lvl="0" marL="0" rtl="0" algn="ctr">
              <a:spcBef>
                <a:spcPts val="0"/>
              </a:spcBef>
              <a:spcAft>
                <a:spcPts val="0"/>
              </a:spcAft>
              <a:buNone/>
            </a:pPr>
            <a:r>
              <a:rPr lang="en-US"/>
              <a:t>Results &amp; Conclusion</a:t>
            </a:r>
            <a:endParaRPr/>
          </a:p>
        </p:txBody>
      </p:sp>
      <p:cxnSp>
        <p:nvCxnSpPr>
          <p:cNvPr id="225" name="Google Shape;225;p22"/>
          <p:cNvCxnSpPr/>
          <p:nvPr/>
        </p:nvCxnSpPr>
        <p:spPr>
          <a:xfrm>
            <a:off x="3019900" y="1565650"/>
            <a:ext cx="29700" cy="48795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2"/>
          <p:cNvCxnSpPr/>
          <p:nvPr/>
        </p:nvCxnSpPr>
        <p:spPr>
          <a:xfrm>
            <a:off x="6125250" y="1565650"/>
            <a:ext cx="29700" cy="48795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2"/>
          <p:cNvCxnSpPr/>
          <p:nvPr/>
        </p:nvCxnSpPr>
        <p:spPr>
          <a:xfrm>
            <a:off x="9230600" y="1565650"/>
            <a:ext cx="29700" cy="487950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2"/>
          <p:cNvSpPr txBox="1"/>
          <p:nvPr/>
        </p:nvSpPr>
        <p:spPr>
          <a:xfrm>
            <a:off x="1071100"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LeNet</a:t>
            </a:r>
            <a:endParaRPr b="1" sz="1500">
              <a:latin typeface="Lato"/>
              <a:ea typeface="Lato"/>
              <a:cs typeface="Lato"/>
              <a:sym typeface="Lato"/>
            </a:endParaRPr>
          </a:p>
        </p:txBody>
      </p:sp>
      <p:sp>
        <p:nvSpPr>
          <p:cNvPr id="229" name="Google Shape;229;p22"/>
          <p:cNvSpPr txBox="1"/>
          <p:nvPr/>
        </p:nvSpPr>
        <p:spPr>
          <a:xfrm>
            <a:off x="4036925"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AlexNet</a:t>
            </a:r>
            <a:endParaRPr b="1" sz="1500">
              <a:latin typeface="Lato"/>
              <a:ea typeface="Lato"/>
              <a:cs typeface="Lato"/>
              <a:sym typeface="Lato"/>
            </a:endParaRPr>
          </a:p>
        </p:txBody>
      </p:sp>
      <p:sp>
        <p:nvSpPr>
          <p:cNvPr id="230" name="Google Shape;230;p22"/>
          <p:cNvSpPr txBox="1"/>
          <p:nvPr/>
        </p:nvSpPr>
        <p:spPr>
          <a:xfrm>
            <a:off x="7491825"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Vgg</a:t>
            </a:r>
            <a:endParaRPr b="1" sz="1500">
              <a:latin typeface="Lato"/>
              <a:ea typeface="Lato"/>
              <a:cs typeface="Lato"/>
              <a:sym typeface="Lato"/>
            </a:endParaRPr>
          </a:p>
        </p:txBody>
      </p:sp>
      <p:sp>
        <p:nvSpPr>
          <p:cNvPr id="231" name="Google Shape;231;p22"/>
          <p:cNvSpPr txBox="1"/>
          <p:nvPr/>
        </p:nvSpPr>
        <p:spPr>
          <a:xfrm>
            <a:off x="10335100" y="1165450"/>
            <a:ext cx="110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ResNet</a:t>
            </a:r>
            <a:endParaRPr b="1" sz="1500">
              <a:latin typeface="Lato"/>
              <a:ea typeface="Lato"/>
              <a:cs typeface="Lato"/>
              <a:sym typeface="Lato"/>
            </a:endParaRPr>
          </a:p>
        </p:txBody>
      </p:sp>
      <p:pic>
        <p:nvPicPr>
          <p:cNvPr id="232" name="Google Shape;232;p22"/>
          <p:cNvPicPr preferRelativeResize="0"/>
          <p:nvPr/>
        </p:nvPicPr>
        <p:blipFill>
          <a:blip r:embed="rId3">
            <a:alphaModFix/>
          </a:blip>
          <a:stretch>
            <a:fillRect/>
          </a:stretch>
        </p:blipFill>
        <p:spPr>
          <a:xfrm>
            <a:off x="6195050" y="1663237"/>
            <a:ext cx="2995425" cy="2349738"/>
          </a:xfrm>
          <a:prstGeom prst="rect">
            <a:avLst/>
          </a:prstGeom>
          <a:noFill/>
          <a:ln>
            <a:noFill/>
          </a:ln>
        </p:spPr>
      </p:pic>
      <p:pic>
        <p:nvPicPr>
          <p:cNvPr id="233" name="Google Shape;233;p22"/>
          <p:cNvPicPr preferRelativeResize="0"/>
          <p:nvPr/>
        </p:nvPicPr>
        <p:blipFill rotWithShape="1">
          <a:blip r:embed="rId4">
            <a:alphaModFix/>
          </a:blip>
          <a:srcRect b="0" l="0" r="0" t="-8096"/>
          <a:stretch/>
        </p:blipFill>
        <p:spPr>
          <a:xfrm>
            <a:off x="6195075" y="3897600"/>
            <a:ext cx="2995425" cy="2452025"/>
          </a:xfrm>
          <a:prstGeom prst="rect">
            <a:avLst/>
          </a:prstGeom>
          <a:noFill/>
          <a:ln>
            <a:noFill/>
          </a:ln>
        </p:spPr>
      </p:pic>
      <p:pic>
        <p:nvPicPr>
          <p:cNvPr id="234" name="Google Shape;234;p22"/>
          <p:cNvPicPr preferRelativeResize="0"/>
          <p:nvPr/>
        </p:nvPicPr>
        <p:blipFill>
          <a:blip r:embed="rId5">
            <a:alphaModFix/>
          </a:blip>
          <a:stretch>
            <a:fillRect/>
          </a:stretch>
        </p:blipFill>
        <p:spPr>
          <a:xfrm>
            <a:off x="9300400" y="4083175"/>
            <a:ext cx="2818001" cy="2266450"/>
          </a:xfrm>
          <a:prstGeom prst="rect">
            <a:avLst/>
          </a:prstGeom>
          <a:noFill/>
          <a:ln>
            <a:noFill/>
          </a:ln>
        </p:spPr>
      </p:pic>
      <p:pic>
        <p:nvPicPr>
          <p:cNvPr id="235" name="Google Shape;235;p22"/>
          <p:cNvPicPr preferRelativeResize="0"/>
          <p:nvPr/>
        </p:nvPicPr>
        <p:blipFill>
          <a:blip r:embed="rId6">
            <a:alphaModFix/>
          </a:blip>
          <a:stretch>
            <a:fillRect/>
          </a:stretch>
        </p:blipFill>
        <p:spPr>
          <a:xfrm>
            <a:off x="9300425" y="1715800"/>
            <a:ext cx="2790275" cy="2266451"/>
          </a:xfrm>
          <a:prstGeom prst="rect">
            <a:avLst/>
          </a:prstGeom>
          <a:noFill/>
          <a:ln>
            <a:noFill/>
          </a:ln>
        </p:spPr>
      </p:pic>
      <p:pic>
        <p:nvPicPr>
          <p:cNvPr id="236" name="Google Shape;236;p22"/>
          <p:cNvPicPr preferRelativeResize="0"/>
          <p:nvPr/>
        </p:nvPicPr>
        <p:blipFill>
          <a:blip r:embed="rId7">
            <a:alphaModFix/>
          </a:blip>
          <a:stretch>
            <a:fillRect/>
          </a:stretch>
        </p:blipFill>
        <p:spPr>
          <a:xfrm>
            <a:off x="88925" y="4195125"/>
            <a:ext cx="2930975" cy="2036650"/>
          </a:xfrm>
          <a:prstGeom prst="rect">
            <a:avLst/>
          </a:prstGeom>
          <a:noFill/>
          <a:ln>
            <a:noFill/>
          </a:ln>
        </p:spPr>
      </p:pic>
      <p:pic>
        <p:nvPicPr>
          <p:cNvPr id="237" name="Google Shape;237;p22"/>
          <p:cNvPicPr preferRelativeResize="0"/>
          <p:nvPr/>
        </p:nvPicPr>
        <p:blipFill>
          <a:blip r:embed="rId8">
            <a:alphaModFix/>
          </a:blip>
          <a:stretch>
            <a:fillRect/>
          </a:stretch>
        </p:blipFill>
        <p:spPr>
          <a:xfrm>
            <a:off x="88925" y="1777575"/>
            <a:ext cx="2818000" cy="2120025"/>
          </a:xfrm>
          <a:prstGeom prst="rect">
            <a:avLst/>
          </a:prstGeom>
          <a:noFill/>
          <a:ln>
            <a:noFill/>
          </a:ln>
        </p:spPr>
      </p:pic>
      <p:pic>
        <p:nvPicPr>
          <p:cNvPr id="238" name="Google Shape;238;p22"/>
          <p:cNvPicPr preferRelativeResize="0"/>
          <p:nvPr/>
        </p:nvPicPr>
        <p:blipFill>
          <a:blip r:embed="rId9">
            <a:alphaModFix/>
          </a:blip>
          <a:stretch>
            <a:fillRect/>
          </a:stretch>
        </p:blipFill>
        <p:spPr>
          <a:xfrm>
            <a:off x="3202000" y="1777575"/>
            <a:ext cx="2818000" cy="2204675"/>
          </a:xfrm>
          <a:prstGeom prst="rect">
            <a:avLst/>
          </a:prstGeom>
          <a:noFill/>
          <a:ln>
            <a:noFill/>
          </a:ln>
        </p:spPr>
      </p:pic>
      <p:pic>
        <p:nvPicPr>
          <p:cNvPr id="239" name="Google Shape;239;p22"/>
          <p:cNvPicPr preferRelativeResize="0"/>
          <p:nvPr/>
        </p:nvPicPr>
        <p:blipFill>
          <a:blip r:embed="rId10">
            <a:alphaModFix/>
          </a:blip>
          <a:stretch>
            <a:fillRect/>
          </a:stretch>
        </p:blipFill>
        <p:spPr>
          <a:xfrm>
            <a:off x="3202000" y="4195125"/>
            <a:ext cx="2770850" cy="2036650"/>
          </a:xfrm>
          <a:prstGeom prst="rect">
            <a:avLst/>
          </a:prstGeom>
          <a:noFill/>
          <a:ln>
            <a:noFill/>
          </a:ln>
        </p:spPr>
      </p:pic>
      <p:sp>
        <p:nvSpPr>
          <p:cNvPr id="240" name="Google Shape;240;p22"/>
          <p:cNvSpPr txBox="1"/>
          <p:nvPr/>
        </p:nvSpPr>
        <p:spPr>
          <a:xfrm>
            <a:off x="1211050" y="16251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Accuracy</a:t>
            </a:r>
            <a:endParaRPr sz="800">
              <a:latin typeface="Lato"/>
              <a:ea typeface="Lato"/>
              <a:cs typeface="Lato"/>
              <a:sym typeface="Lato"/>
            </a:endParaRPr>
          </a:p>
        </p:txBody>
      </p:sp>
      <p:sp>
        <p:nvSpPr>
          <p:cNvPr id="241" name="Google Shape;241;p22"/>
          <p:cNvSpPr txBox="1"/>
          <p:nvPr/>
        </p:nvSpPr>
        <p:spPr>
          <a:xfrm>
            <a:off x="4244613" y="1639600"/>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Accuracy</a:t>
            </a:r>
            <a:endParaRPr sz="800">
              <a:latin typeface="Lato"/>
              <a:ea typeface="Lato"/>
              <a:cs typeface="Lato"/>
              <a:sym typeface="Lato"/>
            </a:endParaRPr>
          </a:p>
        </p:txBody>
      </p:sp>
      <p:sp>
        <p:nvSpPr>
          <p:cNvPr id="242" name="Google Shape;242;p22"/>
          <p:cNvSpPr txBox="1"/>
          <p:nvPr/>
        </p:nvSpPr>
        <p:spPr>
          <a:xfrm>
            <a:off x="1320100" y="40129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loss</a:t>
            </a:r>
            <a:endParaRPr sz="800">
              <a:latin typeface="Lato"/>
              <a:ea typeface="Lato"/>
              <a:cs typeface="Lato"/>
              <a:sym typeface="Lato"/>
            </a:endParaRPr>
          </a:p>
        </p:txBody>
      </p:sp>
      <p:sp>
        <p:nvSpPr>
          <p:cNvPr id="243" name="Google Shape;243;p22"/>
          <p:cNvSpPr txBox="1"/>
          <p:nvPr/>
        </p:nvSpPr>
        <p:spPr>
          <a:xfrm>
            <a:off x="4397038" y="40831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loss</a:t>
            </a:r>
            <a:endParaRPr sz="800">
              <a:latin typeface="Lato"/>
              <a:ea typeface="Lato"/>
              <a:cs typeface="Lato"/>
              <a:sym typeface="Lato"/>
            </a:endParaRPr>
          </a:p>
        </p:txBody>
      </p:sp>
      <p:sp>
        <p:nvSpPr>
          <p:cNvPr id="244" name="Google Shape;244;p22"/>
          <p:cNvSpPr txBox="1"/>
          <p:nvPr/>
        </p:nvSpPr>
        <p:spPr>
          <a:xfrm>
            <a:off x="4320838" y="3778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245" name="Google Shape;245;p22"/>
          <p:cNvSpPr txBox="1"/>
          <p:nvPr/>
        </p:nvSpPr>
        <p:spPr>
          <a:xfrm>
            <a:off x="1272838" y="3778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246" name="Google Shape;246;p22"/>
          <p:cNvSpPr txBox="1"/>
          <p:nvPr/>
        </p:nvSpPr>
        <p:spPr>
          <a:xfrm>
            <a:off x="1375888" y="6079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
        <p:nvSpPr>
          <p:cNvPr id="247" name="Google Shape;247;p22"/>
          <p:cNvSpPr txBox="1"/>
          <p:nvPr/>
        </p:nvSpPr>
        <p:spPr>
          <a:xfrm>
            <a:off x="4500088" y="6079375"/>
            <a:ext cx="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Lato"/>
                <a:ea typeface="Lato"/>
                <a:cs typeface="Lato"/>
                <a:sym typeface="Lato"/>
              </a:rPr>
              <a:t>Epoch</a:t>
            </a:r>
            <a:endParaRPr sz="8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